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87" r:id="rId2"/>
    <p:sldId id="624" r:id="rId3"/>
    <p:sldId id="507" r:id="rId4"/>
    <p:sldId id="508" r:id="rId5"/>
    <p:sldId id="588" r:id="rId6"/>
    <p:sldId id="589" r:id="rId7"/>
    <p:sldId id="511" r:id="rId8"/>
    <p:sldId id="512" r:id="rId9"/>
    <p:sldId id="510" r:id="rId10"/>
    <p:sldId id="513" r:id="rId11"/>
    <p:sldId id="621" r:id="rId12"/>
    <p:sldId id="515" r:id="rId13"/>
    <p:sldId id="516" r:id="rId14"/>
    <p:sldId id="520" r:id="rId15"/>
    <p:sldId id="521" r:id="rId16"/>
    <p:sldId id="625" r:id="rId17"/>
    <p:sldId id="590" r:id="rId18"/>
    <p:sldId id="523" r:id="rId19"/>
    <p:sldId id="524" r:id="rId20"/>
    <p:sldId id="526" r:id="rId21"/>
    <p:sldId id="525" r:id="rId22"/>
    <p:sldId id="527" r:id="rId23"/>
    <p:sldId id="528" r:id="rId24"/>
    <p:sldId id="529" r:id="rId25"/>
    <p:sldId id="534" r:id="rId26"/>
    <p:sldId id="533" r:id="rId27"/>
    <p:sldId id="535" r:id="rId28"/>
    <p:sldId id="532" r:id="rId29"/>
    <p:sldId id="537" r:id="rId30"/>
    <p:sldId id="539" r:id="rId31"/>
    <p:sldId id="540" r:id="rId32"/>
    <p:sldId id="542" r:id="rId33"/>
    <p:sldId id="543" r:id="rId34"/>
    <p:sldId id="622" r:id="rId35"/>
    <p:sldId id="545" r:id="rId36"/>
    <p:sldId id="546" r:id="rId37"/>
    <p:sldId id="547" r:id="rId38"/>
    <p:sldId id="593" r:id="rId39"/>
    <p:sldId id="598" r:id="rId40"/>
    <p:sldId id="623" r:id="rId41"/>
    <p:sldId id="611" r:id="rId42"/>
    <p:sldId id="613" r:id="rId43"/>
    <p:sldId id="617" r:id="rId44"/>
    <p:sldId id="576" r:id="rId45"/>
    <p:sldId id="577" r:id="rId46"/>
    <p:sldId id="578" r:id="rId47"/>
    <p:sldId id="581" r:id="rId48"/>
    <p:sldId id="582" r:id="rId49"/>
    <p:sldId id="584" r:id="rId50"/>
  </p:sldIdLst>
  <p:sldSz cx="9144000" cy="6858000" type="screen4x3"/>
  <p:notesSz cx="7010400" cy="9296400"/>
  <p:custDataLst>
    <p:tags r:id="rId5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Hébert" initials="PH" lastIdx="44" clrIdx="0">
    <p:extLst>
      <p:ext uri="{19B8F6BF-5375-455C-9EA6-DF929625EA0E}">
        <p15:presenceInfo xmlns:p15="http://schemas.microsoft.com/office/powerpoint/2012/main" userId="40ae4e8c15a53af0" providerId="Windows Live"/>
      </p:ext>
    </p:extLst>
  </p:cmAuthor>
  <p:cmAuthor id="2" name="Paul Hébert" initials="PH [2]" lastIdx="1" clrIdx="1">
    <p:extLst>
      <p:ext uri="{19B8F6BF-5375-455C-9EA6-DF929625EA0E}">
        <p15:presenceInfo xmlns:p15="http://schemas.microsoft.com/office/powerpoint/2012/main" userId="S-1-5-21-688649202-3239883591-2709876419-5177" providerId="AD"/>
      </p:ext>
    </p:extLst>
  </p:cmAuthor>
  <p:cmAuthor id="3" name="Kevin Collins" initials="KC" lastIdx="4" clrIdx="2">
    <p:extLst>
      <p:ext uri="{19B8F6BF-5375-455C-9EA6-DF929625EA0E}">
        <p15:presenceInfo xmlns:p15="http://schemas.microsoft.com/office/powerpoint/2012/main" userId="S-1-5-21-688649202-3239883591-2709876419-4622" providerId="AD"/>
      </p:ext>
    </p:extLst>
  </p:cmAuthor>
  <p:cmAuthor id="4" name="Shelley Poirier" initials="SP" lastIdx="3" clrIdx="3">
    <p:extLst>
      <p:ext uri="{19B8F6BF-5375-455C-9EA6-DF929625EA0E}">
        <p15:presenceInfo xmlns:p15="http://schemas.microsoft.com/office/powerpoint/2012/main" userId="S-1-5-21-688649202-3239883591-2709876419-18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2"/>
    <a:srgbClr val="F8981D"/>
    <a:srgbClr val="0000FF"/>
    <a:srgbClr val="336699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5451" autoAdjust="0"/>
  </p:normalViewPr>
  <p:slideViewPr>
    <p:cSldViewPr snapToGrid="0" snapToObjects="1">
      <p:cViewPr varScale="1">
        <p:scale>
          <a:sx n="80" d="100"/>
          <a:sy n="80" d="100"/>
        </p:scale>
        <p:origin x="7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11-29T11:20:51.294" idx="4">
    <p:pos x="3416" y="3271"/>
    <p:text>I don't believe this is correct.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BF13B-240D-42F2-B83A-159B59F789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E0095-4D61-46A9-815A-43FF1CD3C405}">
      <dgm:prSet phldrT="[Text]"/>
      <dgm:spPr/>
      <dgm:t>
        <a:bodyPr/>
        <a:lstStyle/>
        <a:p>
          <a:r>
            <a:rPr lang="en-US" u="sng" dirty="0"/>
            <a:t>Student Member</a:t>
          </a:r>
        </a:p>
      </dgm:t>
    </dgm:pt>
    <dgm:pt modelId="{3AF370B0-46EF-42F9-A030-A35E996B8907}" type="parTrans" cxnId="{27A9AFE3-E248-4DE1-98DB-9C66A3F94C3D}">
      <dgm:prSet/>
      <dgm:spPr/>
      <dgm:t>
        <a:bodyPr/>
        <a:lstStyle/>
        <a:p>
          <a:endParaRPr lang="en-US"/>
        </a:p>
      </dgm:t>
    </dgm:pt>
    <dgm:pt modelId="{3612BF1A-8CAC-45CB-AEFB-84244B11234F}" type="sibTrans" cxnId="{27A9AFE3-E248-4DE1-98DB-9C66A3F94C3D}">
      <dgm:prSet/>
      <dgm:spPr/>
      <dgm:t>
        <a:bodyPr/>
        <a:lstStyle/>
        <a:p>
          <a:endParaRPr lang="en-US"/>
        </a:p>
      </dgm:t>
    </dgm:pt>
    <dgm:pt modelId="{75592E9D-CF3E-46AF-BBE4-DAC8E0E24DBD}">
      <dgm:prSet phldrT="[Text]"/>
      <dgm:spPr/>
      <dgm:t>
        <a:bodyPr/>
        <a:lstStyle/>
        <a:p>
          <a:r>
            <a:rPr lang="en-US" dirty="0"/>
            <a:t>Less than </a:t>
          </a:r>
          <a:r>
            <a:rPr lang="en-US"/>
            <a:t>2 years </a:t>
          </a:r>
          <a:r>
            <a:rPr lang="en-US" dirty="0"/>
            <a:t>post secondary</a:t>
          </a:r>
        </a:p>
      </dgm:t>
    </dgm:pt>
    <dgm:pt modelId="{3B66128D-8C58-4940-BA83-AE5A4B3615FE}" type="parTrans" cxnId="{744C7C37-175F-456A-B555-8A81CC2E15EC}">
      <dgm:prSet/>
      <dgm:spPr/>
      <dgm:t>
        <a:bodyPr/>
        <a:lstStyle/>
        <a:p>
          <a:endParaRPr lang="en-US"/>
        </a:p>
      </dgm:t>
    </dgm:pt>
    <dgm:pt modelId="{5A452E8E-5C6B-437E-A5CF-2F3F0794BC54}" type="sibTrans" cxnId="{744C7C37-175F-456A-B555-8A81CC2E15EC}">
      <dgm:prSet/>
      <dgm:spPr/>
      <dgm:t>
        <a:bodyPr/>
        <a:lstStyle/>
        <a:p>
          <a:endParaRPr lang="en-US"/>
        </a:p>
      </dgm:t>
    </dgm:pt>
    <dgm:pt modelId="{65A5286E-5BED-46AA-B073-4F489593BCC0}">
      <dgm:prSet phldrT="[Text]"/>
      <dgm:spPr>
        <a:solidFill>
          <a:srgbClr val="7AC142"/>
        </a:solidFill>
      </dgm:spPr>
      <dgm:t>
        <a:bodyPr/>
        <a:lstStyle/>
        <a:p>
          <a:r>
            <a:rPr lang="en-US" u="sng" dirty="0"/>
            <a:t>Candidate Member</a:t>
          </a:r>
          <a:r>
            <a:rPr lang="en-US" dirty="0"/>
            <a:t>	</a:t>
          </a:r>
        </a:p>
      </dgm:t>
    </dgm:pt>
    <dgm:pt modelId="{DB335364-6049-4492-8CD3-0B0BDA94C1E4}" type="parTrans" cxnId="{4D623494-02AD-43B6-AF95-4B7493732B04}">
      <dgm:prSet/>
      <dgm:spPr/>
      <dgm:t>
        <a:bodyPr/>
        <a:lstStyle/>
        <a:p>
          <a:endParaRPr lang="en-US"/>
        </a:p>
      </dgm:t>
    </dgm:pt>
    <dgm:pt modelId="{AD3C8DB5-6799-4B67-A6C8-2F7F4A4694D9}" type="sibTrans" cxnId="{4D623494-02AD-43B6-AF95-4B7493732B04}">
      <dgm:prSet/>
      <dgm:spPr/>
      <dgm:t>
        <a:bodyPr/>
        <a:lstStyle/>
        <a:p>
          <a:endParaRPr lang="en-US"/>
        </a:p>
      </dgm:t>
    </dgm:pt>
    <dgm:pt modelId="{370D6908-D164-4554-972A-8F207D49D23D}">
      <dgm:prSet phldrT="[Text]"/>
      <dgm:spPr>
        <a:solidFill>
          <a:srgbClr val="7AC142"/>
        </a:solidFill>
      </dgm:spPr>
      <dgm:t>
        <a:bodyPr/>
        <a:lstStyle/>
        <a:p>
          <a:r>
            <a:rPr lang="en-US" dirty="0"/>
            <a:t>Min. 2 year post-secondary</a:t>
          </a:r>
        </a:p>
      </dgm:t>
    </dgm:pt>
    <dgm:pt modelId="{2FCC9CAF-BDB5-4CEB-9A82-379DD1012B68}" type="parTrans" cxnId="{4E0C66BD-7EF4-4518-94F9-81A8F9CEA4F3}">
      <dgm:prSet/>
      <dgm:spPr/>
      <dgm:t>
        <a:bodyPr/>
        <a:lstStyle/>
        <a:p>
          <a:endParaRPr lang="en-US"/>
        </a:p>
      </dgm:t>
    </dgm:pt>
    <dgm:pt modelId="{575E3AA1-87E3-4FD3-A4D4-57DE7EB18C55}" type="sibTrans" cxnId="{4E0C66BD-7EF4-4518-94F9-81A8F9CEA4F3}">
      <dgm:prSet/>
      <dgm:spPr/>
      <dgm:t>
        <a:bodyPr/>
        <a:lstStyle/>
        <a:p>
          <a:endParaRPr lang="en-US"/>
        </a:p>
      </dgm:t>
    </dgm:pt>
    <dgm:pt modelId="{94C0230A-B8D5-41B4-84E0-763357893F1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u="sng" dirty="0"/>
            <a:t>Designated Member</a:t>
          </a:r>
        </a:p>
      </dgm:t>
    </dgm:pt>
    <dgm:pt modelId="{EB3E1765-4E1A-4607-AEE1-F543B38CDFB1}" type="parTrans" cxnId="{308DE71A-BA9F-4B2B-BEA3-A8DC124BD289}">
      <dgm:prSet/>
      <dgm:spPr/>
      <dgm:t>
        <a:bodyPr/>
        <a:lstStyle/>
        <a:p>
          <a:endParaRPr lang="en-US"/>
        </a:p>
      </dgm:t>
    </dgm:pt>
    <dgm:pt modelId="{82C7E951-6831-4108-9A76-B9C5F7440282}" type="sibTrans" cxnId="{308DE71A-BA9F-4B2B-BEA3-A8DC124BD289}">
      <dgm:prSet/>
      <dgm:spPr/>
      <dgm:t>
        <a:bodyPr/>
        <a:lstStyle/>
        <a:p>
          <a:endParaRPr lang="en-US"/>
        </a:p>
      </dgm:t>
    </dgm:pt>
    <dgm:pt modelId="{74CE25B7-101E-4536-AE42-2962F3E3E75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Completed AIC Professional Program of Studies</a:t>
          </a:r>
        </a:p>
      </dgm:t>
    </dgm:pt>
    <dgm:pt modelId="{6E7BA705-FEBC-484D-8CBC-FB175968292F}" type="parTrans" cxnId="{3A6BE673-362F-4BB8-B3E0-FACA4C3633A0}">
      <dgm:prSet/>
      <dgm:spPr/>
      <dgm:t>
        <a:bodyPr/>
        <a:lstStyle/>
        <a:p>
          <a:endParaRPr lang="en-US"/>
        </a:p>
      </dgm:t>
    </dgm:pt>
    <dgm:pt modelId="{4722C18D-B582-4016-A717-34AC3E468A5D}" type="sibTrans" cxnId="{3A6BE673-362F-4BB8-B3E0-FACA4C3633A0}">
      <dgm:prSet/>
      <dgm:spPr/>
      <dgm:t>
        <a:bodyPr/>
        <a:lstStyle/>
        <a:p>
          <a:endParaRPr lang="en-US"/>
        </a:p>
      </dgm:t>
    </dgm:pt>
    <dgm:pt modelId="{9527E73F-A605-4962-90B1-B834A72E61EC}">
      <dgm:prSet phldrT="[Text]"/>
      <dgm:spPr>
        <a:solidFill>
          <a:srgbClr val="7AC142"/>
        </a:solidFill>
      </dgm:spPr>
      <dgm:t>
        <a:bodyPr/>
        <a:lstStyle/>
        <a:p>
          <a:r>
            <a:rPr lang="en-US" dirty="0"/>
            <a:t>Pursuing AIC Program of Professional studies</a:t>
          </a:r>
        </a:p>
      </dgm:t>
    </dgm:pt>
    <dgm:pt modelId="{D0E31029-1AD0-4F57-8C88-4650CE647348}" type="parTrans" cxnId="{818E1637-F634-4DB4-8219-229B935067FC}">
      <dgm:prSet/>
      <dgm:spPr/>
      <dgm:t>
        <a:bodyPr/>
        <a:lstStyle/>
        <a:p>
          <a:endParaRPr lang="en-US"/>
        </a:p>
      </dgm:t>
    </dgm:pt>
    <dgm:pt modelId="{775D3985-A460-4CD4-8A6F-C80BC4F1CEC3}" type="sibTrans" cxnId="{818E1637-F634-4DB4-8219-229B935067FC}">
      <dgm:prSet/>
      <dgm:spPr/>
      <dgm:t>
        <a:bodyPr/>
        <a:lstStyle/>
        <a:p>
          <a:endParaRPr lang="en-US"/>
        </a:p>
      </dgm:t>
    </dgm:pt>
    <dgm:pt modelId="{75DE0BF6-915A-4923-881B-D6A3A520C13B}">
      <dgm:prSet phldrT="[Text]"/>
      <dgm:spPr>
        <a:solidFill>
          <a:srgbClr val="7AC142"/>
        </a:solidFill>
      </dgm:spPr>
      <dgm:t>
        <a:bodyPr/>
        <a:lstStyle/>
        <a:p>
          <a:r>
            <a:rPr lang="en-US" dirty="0"/>
            <a:t>Working in the industry and completing applied experience</a:t>
          </a:r>
        </a:p>
      </dgm:t>
    </dgm:pt>
    <dgm:pt modelId="{2414E895-DF08-44FD-8F91-CC16E423C9A8}" type="parTrans" cxnId="{6FD94604-49C4-437F-A5ED-D41B4D4EE4DD}">
      <dgm:prSet/>
      <dgm:spPr/>
      <dgm:t>
        <a:bodyPr/>
        <a:lstStyle/>
        <a:p>
          <a:endParaRPr lang="en-US"/>
        </a:p>
      </dgm:t>
    </dgm:pt>
    <dgm:pt modelId="{A54623C7-7A53-4DF1-B432-07FBDFB7211A}" type="sibTrans" cxnId="{6FD94604-49C4-437F-A5ED-D41B4D4EE4DD}">
      <dgm:prSet/>
      <dgm:spPr/>
      <dgm:t>
        <a:bodyPr/>
        <a:lstStyle/>
        <a:p>
          <a:endParaRPr lang="en-US"/>
        </a:p>
      </dgm:t>
    </dgm:pt>
    <dgm:pt modelId="{8D15AE01-FCB4-4002-A7E8-0B5A5C5644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Completed Applied Experience, Exam and PCI</a:t>
          </a:r>
        </a:p>
      </dgm:t>
    </dgm:pt>
    <dgm:pt modelId="{1D19C02F-D30A-4691-9CCB-69C03CF75C67}" type="parTrans" cxnId="{48700E72-446A-4669-9995-C52DC57B20E2}">
      <dgm:prSet/>
      <dgm:spPr/>
      <dgm:t>
        <a:bodyPr/>
        <a:lstStyle/>
        <a:p>
          <a:endParaRPr lang="en-US"/>
        </a:p>
      </dgm:t>
    </dgm:pt>
    <dgm:pt modelId="{A5465E6A-EE93-4919-AEED-00231DCA9AFB}" type="sibTrans" cxnId="{48700E72-446A-4669-9995-C52DC57B20E2}">
      <dgm:prSet/>
      <dgm:spPr/>
      <dgm:t>
        <a:bodyPr/>
        <a:lstStyle/>
        <a:p>
          <a:endParaRPr lang="en-US"/>
        </a:p>
      </dgm:t>
    </dgm:pt>
    <dgm:pt modelId="{5E5F19FD-CD3F-4DF9-9C0D-1F7F7EB225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Completed Degree</a:t>
          </a:r>
        </a:p>
      </dgm:t>
    </dgm:pt>
    <dgm:pt modelId="{B54D4353-16EA-4937-8AEC-52B254C47B76}" type="parTrans" cxnId="{56EB4AAF-F180-4F8E-9872-951A07B73F69}">
      <dgm:prSet/>
      <dgm:spPr/>
      <dgm:t>
        <a:bodyPr/>
        <a:lstStyle/>
        <a:p>
          <a:endParaRPr lang="en-US"/>
        </a:p>
      </dgm:t>
    </dgm:pt>
    <dgm:pt modelId="{F0C83F29-C137-43B9-BF17-01F0EFDD400D}" type="sibTrans" cxnId="{56EB4AAF-F180-4F8E-9872-951A07B73F69}">
      <dgm:prSet/>
      <dgm:spPr/>
      <dgm:t>
        <a:bodyPr/>
        <a:lstStyle/>
        <a:p>
          <a:endParaRPr lang="en-US"/>
        </a:p>
      </dgm:t>
    </dgm:pt>
    <dgm:pt modelId="{D98A1BF0-BBEB-4A35-AF49-73836375F7A0}">
      <dgm:prSet phldrT="[Text]"/>
      <dgm:spPr/>
      <dgm:t>
        <a:bodyPr/>
        <a:lstStyle/>
        <a:p>
          <a:r>
            <a:rPr lang="en-US" dirty="0"/>
            <a:t>Free membership</a:t>
          </a:r>
        </a:p>
      </dgm:t>
    </dgm:pt>
    <dgm:pt modelId="{6B19094F-5374-4C3F-823F-08FACF8D0590}" type="parTrans" cxnId="{117E7210-A85A-4F35-B7CA-05584CAFC037}">
      <dgm:prSet/>
      <dgm:spPr/>
    </dgm:pt>
    <dgm:pt modelId="{B0E83822-6A08-412F-B8C8-858C2971BD45}" type="sibTrans" cxnId="{117E7210-A85A-4F35-B7CA-05584CAFC037}">
      <dgm:prSet/>
      <dgm:spPr/>
    </dgm:pt>
    <dgm:pt modelId="{E1A50AD2-E213-40C9-845F-18F5095FAFE2}" type="pres">
      <dgm:prSet presAssocID="{EFEBF13B-240D-42F2-B83A-159B59F789C9}" presName="CompostProcess" presStyleCnt="0">
        <dgm:presLayoutVars>
          <dgm:dir/>
          <dgm:resizeHandles val="exact"/>
        </dgm:presLayoutVars>
      </dgm:prSet>
      <dgm:spPr/>
    </dgm:pt>
    <dgm:pt modelId="{30EF07CA-C2FF-4D75-B981-D842925DF6BB}" type="pres">
      <dgm:prSet presAssocID="{EFEBF13B-240D-42F2-B83A-159B59F789C9}" presName="arrow" presStyleLbl="bgShp" presStyleIdx="0" presStyleCnt="1"/>
      <dgm:spPr/>
    </dgm:pt>
    <dgm:pt modelId="{69551303-0FD7-4BC8-AB51-F7A15F9FA173}" type="pres">
      <dgm:prSet presAssocID="{EFEBF13B-240D-42F2-B83A-159B59F789C9}" presName="linearProcess" presStyleCnt="0"/>
      <dgm:spPr/>
    </dgm:pt>
    <dgm:pt modelId="{8F83A626-9080-40E2-92D6-9CE2B23A3263}" type="pres">
      <dgm:prSet presAssocID="{36CE0095-4D61-46A9-815A-43FF1CD3C405}" presName="textNode" presStyleLbl="node1" presStyleIdx="0" presStyleCnt="3">
        <dgm:presLayoutVars>
          <dgm:bulletEnabled val="1"/>
        </dgm:presLayoutVars>
      </dgm:prSet>
      <dgm:spPr/>
    </dgm:pt>
    <dgm:pt modelId="{FD69B081-370E-4768-88B8-5949CB1C3234}" type="pres">
      <dgm:prSet presAssocID="{3612BF1A-8CAC-45CB-AEFB-84244B11234F}" presName="sibTrans" presStyleCnt="0"/>
      <dgm:spPr/>
    </dgm:pt>
    <dgm:pt modelId="{89A0027A-775B-49A3-849E-5E49DE5DA022}" type="pres">
      <dgm:prSet presAssocID="{65A5286E-5BED-46AA-B073-4F489593BCC0}" presName="textNode" presStyleLbl="node1" presStyleIdx="1" presStyleCnt="3">
        <dgm:presLayoutVars>
          <dgm:bulletEnabled val="1"/>
        </dgm:presLayoutVars>
      </dgm:prSet>
      <dgm:spPr/>
    </dgm:pt>
    <dgm:pt modelId="{AFCF291A-285A-47F6-ACA9-EDED8C587B02}" type="pres">
      <dgm:prSet presAssocID="{AD3C8DB5-6799-4B67-A6C8-2F7F4A4694D9}" presName="sibTrans" presStyleCnt="0"/>
      <dgm:spPr/>
    </dgm:pt>
    <dgm:pt modelId="{343FC212-2631-45F8-A894-1E44158D3D5A}" type="pres">
      <dgm:prSet presAssocID="{94C0230A-B8D5-41B4-84E0-763357893F1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FD94604-49C4-437F-A5ED-D41B4D4EE4DD}" srcId="{65A5286E-5BED-46AA-B073-4F489593BCC0}" destId="{75DE0BF6-915A-4923-881B-D6A3A520C13B}" srcOrd="2" destOrd="0" parTransId="{2414E895-DF08-44FD-8F91-CC16E423C9A8}" sibTransId="{A54623C7-7A53-4DF1-B432-07FBDFB7211A}"/>
    <dgm:cxn modelId="{117E7210-A85A-4F35-B7CA-05584CAFC037}" srcId="{36CE0095-4D61-46A9-815A-43FF1CD3C405}" destId="{D98A1BF0-BBEB-4A35-AF49-73836375F7A0}" srcOrd="1" destOrd="0" parTransId="{6B19094F-5374-4C3F-823F-08FACF8D0590}" sibTransId="{B0E83822-6A08-412F-B8C8-858C2971BD45}"/>
    <dgm:cxn modelId="{034C1611-562C-498A-B572-7030553A7BCB}" type="presOf" srcId="{65A5286E-5BED-46AA-B073-4F489593BCC0}" destId="{89A0027A-775B-49A3-849E-5E49DE5DA022}" srcOrd="0" destOrd="0" presId="urn:microsoft.com/office/officeart/2005/8/layout/hProcess9"/>
    <dgm:cxn modelId="{308DE71A-BA9F-4B2B-BEA3-A8DC124BD289}" srcId="{EFEBF13B-240D-42F2-B83A-159B59F789C9}" destId="{94C0230A-B8D5-41B4-84E0-763357893F19}" srcOrd="2" destOrd="0" parTransId="{EB3E1765-4E1A-4607-AEE1-F543B38CDFB1}" sibTransId="{82C7E951-6831-4108-9A76-B9C5F7440282}"/>
    <dgm:cxn modelId="{818E1637-F634-4DB4-8219-229B935067FC}" srcId="{65A5286E-5BED-46AA-B073-4F489593BCC0}" destId="{9527E73F-A605-4962-90B1-B834A72E61EC}" srcOrd="1" destOrd="0" parTransId="{D0E31029-1AD0-4F57-8C88-4650CE647348}" sibTransId="{775D3985-A460-4CD4-8A6F-C80BC4F1CEC3}"/>
    <dgm:cxn modelId="{744C7C37-175F-456A-B555-8A81CC2E15EC}" srcId="{36CE0095-4D61-46A9-815A-43FF1CD3C405}" destId="{75592E9D-CF3E-46AF-BBE4-DAC8E0E24DBD}" srcOrd="0" destOrd="0" parTransId="{3B66128D-8C58-4940-BA83-AE5A4B3615FE}" sibTransId="{5A452E8E-5C6B-437E-A5CF-2F3F0794BC54}"/>
    <dgm:cxn modelId="{8F65B938-55BA-41F2-A002-7F715B1CF3E6}" type="presOf" srcId="{36CE0095-4D61-46A9-815A-43FF1CD3C405}" destId="{8F83A626-9080-40E2-92D6-9CE2B23A3263}" srcOrd="0" destOrd="0" presId="urn:microsoft.com/office/officeart/2005/8/layout/hProcess9"/>
    <dgm:cxn modelId="{3048D340-D189-4951-83E2-F2C317864142}" type="presOf" srcId="{94C0230A-B8D5-41B4-84E0-763357893F19}" destId="{343FC212-2631-45F8-A894-1E44158D3D5A}" srcOrd="0" destOrd="0" presId="urn:microsoft.com/office/officeart/2005/8/layout/hProcess9"/>
    <dgm:cxn modelId="{12180F5C-663B-4E6A-B9C1-EC6E6E014116}" type="presOf" srcId="{75DE0BF6-915A-4923-881B-D6A3A520C13B}" destId="{89A0027A-775B-49A3-849E-5E49DE5DA022}" srcOrd="0" destOrd="3" presId="urn:microsoft.com/office/officeart/2005/8/layout/hProcess9"/>
    <dgm:cxn modelId="{EC15086A-FE20-408E-8431-7372FC2319E0}" type="presOf" srcId="{D98A1BF0-BBEB-4A35-AF49-73836375F7A0}" destId="{8F83A626-9080-40E2-92D6-9CE2B23A3263}" srcOrd="0" destOrd="2" presId="urn:microsoft.com/office/officeart/2005/8/layout/hProcess9"/>
    <dgm:cxn modelId="{0A85444F-488D-4992-886E-349AD34BDA12}" type="presOf" srcId="{8D15AE01-FCB4-4002-A7E8-0B5A5C564490}" destId="{343FC212-2631-45F8-A894-1E44158D3D5A}" srcOrd="0" destOrd="2" presId="urn:microsoft.com/office/officeart/2005/8/layout/hProcess9"/>
    <dgm:cxn modelId="{48700E72-446A-4669-9995-C52DC57B20E2}" srcId="{94C0230A-B8D5-41B4-84E0-763357893F19}" destId="{8D15AE01-FCB4-4002-A7E8-0B5A5C564490}" srcOrd="1" destOrd="0" parTransId="{1D19C02F-D30A-4691-9CCB-69C03CF75C67}" sibTransId="{A5465E6A-EE93-4919-AEED-00231DCA9AFB}"/>
    <dgm:cxn modelId="{3A6BE673-362F-4BB8-B3E0-FACA4C3633A0}" srcId="{94C0230A-B8D5-41B4-84E0-763357893F19}" destId="{74CE25B7-101E-4536-AE42-2962F3E3E75B}" srcOrd="0" destOrd="0" parTransId="{6E7BA705-FEBC-484D-8CBC-FB175968292F}" sibTransId="{4722C18D-B582-4016-A717-34AC3E468A5D}"/>
    <dgm:cxn modelId="{7B7FC879-8D60-403F-B4D5-BDC091129280}" type="presOf" srcId="{EFEBF13B-240D-42F2-B83A-159B59F789C9}" destId="{E1A50AD2-E213-40C9-845F-18F5095FAFE2}" srcOrd="0" destOrd="0" presId="urn:microsoft.com/office/officeart/2005/8/layout/hProcess9"/>
    <dgm:cxn modelId="{10E3038D-F43A-479C-AE17-7B1F65265713}" type="presOf" srcId="{370D6908-D164-4554-972A-8F207D49D23D}" destId="{89A0027A-775B-49A3-849E-5E49DE5DA022}" srcOrd="0" destOrd="1" presId="urn:microsoft.com/office/officeart/2005/8/layout/hProcess9"/>
    <dgm:cxn modelId="{4D623494-02AD-43B6-AF95-4B7493732B04}" srcId="{EFEBF13B-240D-42F2-B83A-159B59F789C9}" destId="{65A5286E-5BED-46AA-B073-4F489593BCC0}" srcOrd="1" destOrd="0" parTransId="{DB335364-6049-4492-8CD3-0B0BDA94C1E4}" sibTransId="{AD3C8DB5-6799-4B67-A6C8-2F7F4A4694D9}"/>
    <dgm:cxn modelId="{2C6E4BA9-AC7E-4ABE-8492-6C76BD726E38}" type="presOf" srcId="{9527E73F-A605-4962-90B1-B834A72E61EC}" destId="{89A0027A-775B-49A3-849E-5E49DE5DA022}" srcOrd="0" destOrd="2" presId="urn:microsoft.com/office/officeart/2005/8/layout/hProcess9"/>
    <dgm:cxn modelId="{56EB4AAF-F180-4F8E-9872-951A07B73F69}" srcId="{94C0230A-B8D5-41B4-84E0-763357893F19}" destId="{5E5F19FD-CD3F-4DF9-9C0D-1F7F7EB225B7}" srcOrd="2" destOrd="0" parTransId="{B54D4353-16EA-4937-8AEC-52B254C47B76}" sibTransId="{F0C83F29-C137-43B9-BF17-01F0EFDD400D}"/>
    <dgm:cxn modelId="{4E0C66BD-7EF4-4518-94F9-81A8F9CEA4F3}" srcId="{65A5286E-5BED-46AA-B073-4F489593BCC0}" destId="{370D6908-D164-4554-972A-8F207D49D23D}" srcOrd="0" destOrd="0" parTransId="{2FCC9CAF-BDB5-4CEB-9A82-379DD1012B68}" sibTransId="{575E3AA1-87E3-4FD3-A4D4-57DE7EB18C55}"/>
    <dgm:cxn modelId="{3F200FD9-C835-4DE4-AC84-CFC67CBABB26}" type="presOf" srcId="{75592E9D-CF3E-46AF-BBE4-DAC8E0E24DBD}" destId="{8F83A626-9080-40E2-92D6-9CE2B23A3263}" srcOrd="0" destOrd="1" presId="urn:microsoft.com/office/officeart/2005/8/layout/hProcess9"/>
    <dgm:cxn modelId="{27A9AFE3-E248-4DE1-98DB-9C66A3F94C3D}" srcId="{EFEBF13B-240D-42F2-B83A-159B59F789C9}" destId="{36CE0095-4D61-46A9-815A-43FF1CD3C405}" srcOrd="0" destOrd="0" parTransId="{3AF370B0-46EF-42F9-A030-A35E996B8907}" sibTransId="{3612BF1A-8CAC-45CB-AEFB-84244B11234F}"/>
    <dgm:cxn modelId="{516D6BF2-FBC6-4D5F-A032-48DFE9069C71}" type="presOf" srcId="{5E5F19FD-CD3F-4DF9-9C0D-1F7F7EB225B7}" destId="{343FC212-2631-45F8-A894-1E44158D3D5A}" srcOrd="0" destOrd="3" presId="urn:microsoft.com/office/officeart/2005/8/layout/hProcess9"/>
    <dgm:cxn modelId="{03C939FC-4A30-409C-B46B-ACF0BA1A8A15}" type="presOf" srcId="{74CE25B7-101E-4536-AE42-2962F3E3E75B}" destId="{343FC212-2631-45F8-A894-1E44158D3D5A}" srcOrd="0" destOrd="1" presId="urn:microsoft.com/office/officeart/2005/8/layout/hProcess9"/>
    <dgm:cxn modelId="{84B65705-ED8E-4566-8D00-C3632183A3AC}" type="presParOf" srcId="{E1A50AD2-E213-40C9-845F-18F5095FAFE2}" destId="{30EF07CA-C2FF-4D75-B981-D842925DF6BB}" srcOrd="0" destOrd="0" presId="urn:microsoft.com/office/officeart/2005/8/layout/hProcess9"/>
    <dgm:cxn modelId="{DCD2529B-E63F-413C-97BC-69A54D095B6F}" type="presParOf" srcId="{E1A50AD2-E213-40C9-845F-18F5095FAFE2}" destId="{69551303-0FD7-4BC8-AB51-F7A15F9FA173}" srcOrd="1" destOrd="0" presId="urn:microsoft.com/office/officeart/2005/8/layout/hProcess9"/>
    <dgm:cxn modelId="{A20E3DEB-22F8-49AB-8CF9-8DD2F8F82C2C}" type="presParOf" srcId="{69551303-0FD7-4BC8-AB51-F7A15F9FA173}" destId="{8F83A626-9080-40E2-92D6-9CE2B23A3263}" srcOrd="0" destOrd="0" presId="urn:microsoft.com/office/officeart/2005/8/layout/hProcess9"/>
    <dgm:cxn modelId="{F99F93FB-D8B9-4B29-9072-B32BE981A3BC}" type="presParOf" srcId="{69551303-0FD7-4BC8-AB51-F7A15F9FA173}" destId="{FD69B081-370E-4768-88B8-5949CB1C3234}" srcOrd="1" destOrd="0" presId="urn:microsoft.com/office/officeart/2005/8/layout/hProcess9"/>
    <dgm:cxn modelId="{BEDDA197-41FC-4830-8906-F900C57A1AC5}" type="presParOf" srcId="{69551303-0FD7-4BC8-AB51-F7A15F9FA173}" destId="{89A0027A-775B-49A3-849E-5E49DE5DA022}" srcOrd="2" destOrd="0" presId="urn:microsoft.com/office/officeart/2005/8/layout/hProcess9"/>
    <dgm:cxn modelId="{6FA22BE1-C7D3-49D6-92CC-20DBD049B576}" type="presParOf" srcId="{69551303-0FD7-4BC8-AB51-F7A15F9FA173}" destId="{AFCF291A-285A-47F6-ACA9-EDED8C587B02}" srcOrd="3" destOrd="0" presId="urn:microsoft.com/office/officeart/2005/8/layout/hProcess9"/>
    <dgm:cxn modelId="{98FB2B44-0B37-4EA1-B59F-28671F0C934D}" type="presParOf" srcId="{69551303-0FD7-4BC8-AB51-F7A15F9FA173}" destId="{343FC212-2631-45F8-A894-1E44158D3D5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95907-8271-4FD0-A36F-C88767E65C3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E5B779-545C-4562-95C3-2AE0B0C6CD37}">
      <dgm:prSet phldrT="[Text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Successful Appraiser</a:t>
          </a:r>
        </a:p>
      </dgm:t>
    </dgm:pt>
    <dgm:pt modelId="{4ADFE82E-7C1A-4772-A67E-EA28E0AAEEF4}" type="parTrans" cxnId="{A1E1FD05-B05E-457F-AEDD-C3D42A56AFAE}">
      <dgm:prSet/>
      <dgm:spPr/>
      <dgm:t>
        <a:bodyPr/>
        <a:lstStyle/>
        <a:p>
          <a:pPr algn="ctr"/>
          <a:endParaRPr lang="en-US"/>
        </a:p>
      </dgm:t>
    </dgm:pt>
    <dgm:pt modelId="{9856EECF-083A-42EB-A2ED-BDA50E77213D}" type="sibTrans" cxnId="{A1E1FD05-B05E-457F-AEDD-C3D42A56AFAE}">
      <dgm:prSet/>
      <dgm:spPr/>
      <dgm:t>
        <a:bodyPr/>
        <a:lstStyle/>
        <a:p>
          <a:pPr algn="ctr"/>
          <a:endParaRPr lang="en-US"/>
        </a:p>
      </dgm:t>
    </dgm:pt>
    <dgm:pt modelId="{D9B3A073-5CB6-449D-986C-890023A24F17}">
      <dgm:prSet phldrT="[Text]" custT="1"/>
      <dgm:spPr/>
      <dgm:t>
        <a:bodyPr/>
        <a:lstStyle/>
        <a:p>
          <a:pPr algn="ctr"/>
          <a:r>
            <a:rPr lang="en-US" sz="1600" dirty="0"/>
            <a:t>Problem </a:t>
          </a:r>
          <a:r>
            <a:rPr lang="en-US" sz="1600" dirty="0" err="1"/>
            <a:t>Identifi</a:t>
          </a:r>
          <a:r>
            <a:rPr lang="en-US" sz="1600" dirty="0"/>
            <a:t>-cation</a:t>
          </a:r>
        </a:p>
      </dgm:t>
    </dgm:pt>
    <dgm:pt modelId="{BA3A092E-B39A-402D-8DF2-354DD58B8201}" type="parTrans" cxnId="{1A5E827C-1FF0-4320-9AB9-1B67754E10F5}">
      <dgm:prSet/>
      <dgm:spPr/>
      <dgm:t>
        <a:bodyPr/>
        <a:lstStyle/>
        <a:p>
          <a:pPr algn="ctr"/>
          <a:endParaRPr lang="en-US"/>
        </a:p>
      </dgm:t>
    </dgm:pt>
    <dgm:pt modelId="{E781AAC0-0E4F-4200-A3D4-E36330881972}" type="sibTrans" cxnId="{1A5E827C-1FF0-4320-9AB9-1B67754E10F5}">
      <dgm:prSet/>
      <dgm:spPr/>
      <dgm:t>
        <a:bodyPr/>
        <a:lstStyle/>
        <a:p>
          <a:pPr algn="ctr"/>
          <a:endParaRPr lang="en-US"/>
        </a:p>
      </dgm:t>
    </dgm:pt>
    <dgm:pt modelId="{5356CE35-CFF9-42DC-8B12-703C64A4001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1400" dirty="0"/>
            <a:t>Highest and Best use</a:t>
          </a:r>
        </a:p>
      </dgm:t>
    </dgm:pt>
    <dgm:pt modelId="{EE1EF681-1002-4159-A865-1F430C01902D}" type="parTrans" cxnId="{F881F67B-5A8F-4167-B0F8-A288F948EB43}">
      <dgm:prSet/>
      <dgm:spPr/>
      <dgm:t>
        <a:bodyPr/>
        <a:lstStyle/>
        <a:p>
          <a:pPr algn="ctr"/>
          <a:endParaRPr lang="en-US"/>
        </a:p>
      </dgm:t>
    </dgm:pt>
    <dgm:pt modelId="{816BF1A8-64AF-4B68-B09B-42F90A4EF363}" type="sibTrans" cxnId="{F881F67B-5A8F-4167-B0F8-A288F948EB43}">
      <dgm:prSet/>
      <dgm:spPr/>
      <dgm:t>
        <a:bodyPr/>
        <a:lstStyle/>
        <a:p>
          <a:pPr algn="ctr"/>
          <a:endParaRPr lang="en-US"/>
        </a:p>
      </dgm:t>
    </dgm:pt>
    <dgm:pt modelId="{CE76444C-02E1-4336-88F6-30C109B3B46B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1500" dirty="0"/>
            <a:t>Economic Analysis</a:t>
          </a:r>
        </a:p>
      </dgm:t>
    </dgm:pt>
    <dgm:pt modelId="{4A19B421-2591-477D-A026-448C03E6AD17}" type="parTrans" cxnId="{3DCDAC8A-0B8B-490E-83AB-120EACEACFAA}">
      <dgm:prSet/>
      <dgm:spPr/>
      <dgm:t>
        <a:bodyPr/>
        <a:lstStyle/>
        <a:p>
          <a:pPr algn="ctr"/>
          <a:endParaRPr lang="en-US"/>
        </a:p>
      </dgm:t>
    </dgm:pt>
    <dgm:pt modelId="{61871444-8F6D-4F88-9639-122AB6323432}" type="sibTrans" cxnId="{3DCDAC8A-0B8B-490E-83AB-120EACEACFAA}">
      <dgm:prSet/>
      <dgm:spPr/>
      <dgm:t>
        <a:bodyPr/>
        <a:lstStyle/>
        <a:p>
          <a:pPr algn="ctr"/>
          <a:endParaRPr lang="en-US"/>
        </a:p>
      </dgm:t>
    </dgm:pt>
    <dgm:pt modelId="{27865CB2-4A7F-4C25-B920-1A53179DAFE8}">
      <dgm:prSet phldrT="[Text]" custT="1"/>
      <dgm:spPr>
        <a:solidFill>
          <a:srgbClr val="7AC142"/>
        </a:solidFill>
      </dgm:spPr>
      <dgm:t>
        <a:bodyPr/>
        <a:lstStyle/>
        <a:p>
          <a:pPr algn="ctr"/>
          <a:r>
            <a:rPr lang="en-US" sz="1600" dirty="0"/>
            <a:t>Legal </a:t>
          </a:r>
          <a:r>
            <a:rPr lang="en-US" sz="1600" dirty="0" err="1"/>
            <a:t>Conside</a:t>
          </a:r>
          <a:r>
            <a:rPr lang="en-US" sz="1600" dirty="0"/>
            <a:t>-rations</a:t>
          </a:r>
        </a:p>
      </dgm:t>
    </dgm:pt>
    <dgm:pt modelId="{99053C01-ACBA-4592-86EC-DB33EBB4B380}" type="parTrans" cxnId="{248469BE-7613-467C-8E62-1A6BF699F57E}">
      <dgm:prSet/>
      <dgm:spPr/>
      <dgm:t>
        <a:bodyPr/>
        <a:lstStyle/>
        <a:p>
          <a:pPr algn="ctr"/>
          <a:endParaRPr lang="en-US"/>
        </a:p>
      </dgm:t>
    </dgm:pt>
    <dgm:pt modelId="{D9AF7B86-F741-4389-8E17-063F9B48677D}" type="sibTrans" cxnId="{248469BE-7613-467C-8E62-1A6BF699F57E}">
      <dgm:prSet/>
      <dgm:spPr/>
      <dgm:t>
        <a:bodyPr/>
        <a:lstStyle/>
        <a:p>
          <a:pPr algn="ctr"/>
          <a:endParaRPr lang="en-US"/>
        </a:p>
      </dgm:t>
    </dgm:pt>
    <dgm:pt modelId="{009C22BF-0EE9-43F1-B1FA-1F2009FD3089}">
      <dgm:prSet custT="1"/>
      <dgm:spPr/>
      <dgm:t>
        <a:bodyPr/>
        <a:lstStyle/>
        <a:p>
          <a:pPr algn="ctr"/>
          <a:r>
            <a:rPr lang="en-US" sz="1600" dirty="0"/>
            <a:t>Property Content</a:t>
          </a:r>
        </a:p>
      </dgm:t>
    </dgm:pt>
    <dgm:pt modelId="{8A061C3E-CA7C-4919-8CEF-1BD2432C539B}" type="parTrans" cxnId="{4FBC55CE-24E7-41F0-BB4A-360E35E97B73}">
      <dgm:prSet/>
      <dgm:spPr/>
      <dgm:t>
        <a:bodyPr/>
        <a:lstStyle/>
        <a:p>
          <a:pPr algn="ctr"/>
          <a:endParaRPr lang="en-US"/>
        </a:p>
      </dgm:t>
    </dgm:pt>
    <dgm:pt modelId="{DF3FE852-E2E9-48C8-9F3C-C65660842DD9}" type="sibTrans" cxnId="{4FBC55CE-24E7-41F0-BB4A-360E35E97B73}">
      <dgm:prSet/>
      <dgm:spPr/>
      <dgm:t>
        <a:bodyPr/>
        <a:lstStyle/>
        <a:p>
          <a:pPr algn="ctr"/>
          <a:endParaRPr lang="en-US"/>
        </a:p>
      </dgm:t>
    </dgm:pt>
    <dgm:pt modelId="{AAE77B10-F489-420A-8EF7-AD8B96260CD1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en-US" dirty="0"/>
            <a:t>Research</a:t>
          </a:r>
        </a:p>
      </dgm:t>
    </dgm:pt>
    <dgm:pt modelId="{5DA5B7BB-807A-4F42-A548-929A8DAE67F1}" type="parTrans" cxnId="{B5F93C9D-A702-4B1D-87B7-6D673CE6DB75}">
      <dgm:prSet/>
      <dgm:spPr/>
      <dgm:t>
        <a:bodyPr/>
        <a:lstStyle/>
        <a:p>
          <a:pPr algn="ctr"/>
          <a:endParaRPr lang="en-US"/>
        </a:p>
      </dgm:t>
    </dgm:pt>
    <dgm:pt modelId="{54405054-6B6D-469F-A279-DBE1619249AE}" type="sibTrans" cxnId="{B5F93C9D-A702-4B1D-87B7-6D673CE6DB75}">
      <dgm:prSet/>
      <dgm:spPr/>
      <dgm:t>
        <a:bodyPr/>
        <a:lstStyle/>
        <a:p>
          <a:pPr algn="ctr"/>
          <a:endParaRPr lang="en-US"/>
        </a:p>
      </dgm:t>
    </dgm:pt>
    <dgm:pt modelId="{14FFB736-610E-4175-BCCD-95AEF092CD36}" type="pres">
      <dgm:prSet presAssocID="{9E195907-8271-4FD0-A36F-C88767E65C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D16C7A-D0EF-4C8E-BACB-D15223BAA97F}" type="pres">
      <dgm:prSet presAssocID="{A0E5B779-545C-4562-95C3-2AE0B0C6CD37}" presName="centerShape" presStyleLbl="node0" presStyleIdx="0" presStyleCnt="1"/>
      <dgm:spPr/>
    </dgm:pt>
    <dgm:pt modelId="{C5213905-F33E-4ECF-A909-D2478ADE94CF}" type="pres">
      <dgm:prSet presAssocID="{BA3A092E-B39A-402D-8DF2-354DD58B8201}" presName="Name9" presStyleLbl="parChTrans1D2" presStyleIdx="0" presStyleCnt="6"/>
      <dgm:spPr/>
    </dgm:pt>
    <dgm:pt modelId="{0D398D1A-71E8-44E4-87D1-7696CF7C20A7}" type="pres">
      <dgm:prSet presAssocID="{BA3A092E-B39A-402D-8DF2-354DD58B8201}" presName="connTx" presStyleLbl="parChTrans1D2" presStyleIdx="0" presStyleCnt="6"/>
      <dgm:spPr/>
    </dgm:pt>
    <dgm:pt modelId="{7FBA0D19-8595-4B3C-8E0C-4451D1AF2CEE}" type="pres">
      <dgm:prSet presAssocID="{D9B3A073-5CB6-449D-986C-890023A24F17}" presName="node" presStyleLbl="node1" presStyleIdx="0" presStyleCnt="6" custRadScaleRad="100983" custRadScaleInc="-436">
        <dgm:presLayoutVars>
          <dgm:bulletEnabled val="1"/>
        </dgm:presLayoutVars>
      </dgm:prSet>
      <dgm:spPr/>
    </dgm:pt>
    <dgm:pt modelId="{CFC8F7E2-7B67-407C-A325-C56E894574C5}" type="pres">
      <dgm:prSet presAssocID="{EE1EF681-1002-4159-A865-1F430C01902D}" presName="Name9" presStyleLbl="parChTrans1D2" presStyleIdx="1" presStyleCnt="6"/>
      <dgm:spPr/>
    </dgm:pt>
    <dgm:pt modelId="{A39CEBAF-94D6-41A2-8C3B-B8C42C606579}" type="pres">
      <dgm:prSet presAssocID="{EE1EF681-1002-4159-A865-1F430C01902D}" presName="connTx" presStyleLbl="parChTrans1D2" presStyleIdx="1" presStyleCnt="6"/>
      <dgm:spPr/>
    </dgm:pt>
    <dgm:pt modelId="{782524C8-71A2-4BFC-85C2-9CE092B60BDD}" type="pres">
      <dgm:prSet presAssocID="{5356CE35-CFF9-42DC-8B12-703C64A4001D}" presName="node" presStyleLbl="node1" presStyleIdx="1" presStyleCnt="6" custRadScaleRad="129091" custRadScaleInc="9389">
        <dgm:presLayoutVars>
          <dgm:bulletEnabled val="1"/>
        </dgm:presLayoutVars>
      </dgm:prSet>
      <dgm:spPr/>
    </dgm:pt>
    <dgm:pt modelId="{E596299C-DADB-41C4-B27B-C9B8E6244294}" type="pres">
      <dgm:prSet presAssocID="{4A19B421-2591-477D-A026-448C03E6AD17}" presName="Name9" presStyleLbl="parChTrans1D2" presStyleIdx="2" presStyleCnt="6"/>
      <dgm:spPr/>
    </dgm:pt>
    <dgm:pt modelId="{541AE048-4998-4011-A2A8-451D4B9FBB8A}" type="pres">
      <dgm:prSet presAssocID="{4A19B421-2591-477D-A026-448C03E6AD17}" presName="connTx" presStyleLbl="parChTrans1D2" presStyleIdx="2" presStyleCnt="6"/>
      <dgm:spPr/>
    </dgm:pt>
    <dgm:pt modelId="{3EA29C0E-8199-4A08-8ED9-56E03B3E4C93}" type="pres">
      <dgm:prSet presAssocID="{CE76444C-02E1-4336-88F6-30C109B3B46B}" presName="node" presStyleLbl="node1" presStyleIdx="2" presStyleCnt="6" custRadScaleRad="125787" custRadScaleInc="-27558">
        <dgm:presLayoutVars>
          <dgm:bulletEnabled val="1"/>
        </dgm:presLayoutVars>
      </dgm:prSet>
      <dgm:spPr/>
    </dgm:pt>
    <dgm:pt modelId="{5D3FA474-FB1A-4BBE-B3F7-9EB173DC5435}" type="pres">
      <dgm:prSet presAssocID="{5DA5B7BB-807A-4F42-A548-929A8DAE67F1}" presName="Name9" presStyleLbl="parChTrans1D2" presStyleIdx="3" presStyleCnt="6"/>
      <dgm:spPr/>
    </dgm:pt>
    <dgm:pt modelId="{0065DC81-2CAA-48BD-BAAD-835723912E24}" type="pres">
      <dgm:prSet presAssocID="{5DA5B7BB-807A-4F42-A548-929A8DAE67F1}" presName="connTx" presStyleLbl="parChTrans1D2" presStyleIdx="3" presStyleCnt="6"/>
      <dgm:spPr/>
    </dgm:pt>
    <dgm:pt modelId="{C8F7FA41-16E8-4908-B3AC-D1ADA716D229}" type="pres">
      <dgm:prSet presAssocID="{AAE77B10-F489-420A-8EF7-AD8B96260CD1}" presName="node" presStyleLbl="node1" presStyleIdx="3" presStyleCnt="6" custRadScaleRad="101127" custRadScaleInc="263">
        <dgm:presLayoutVars>
          <dgm:bulletEnabled val="1"/>
        </dgm:presLayoutVars>
      </dgm:prSet>
      <dgm:spPr/>
    </dgm:pt>
    <dgm:pt modelId="{52E73E4C-5107-49E0-8751-B8EA42C94BF7}" type="pres">
      <dgm:prSet presAssocID="{99053C01-ACBA-4592-86EC-DB33EBB4B380}" presName="Name9" presStyleLbl="parChTrans1D2" presStyleIdx="4" presStyleCnt="6"/>
      <dgm:spPr/>
    </dgm:pt>
    <dgm:pt modelId="{7BF51A7A-8CB5-4250-9FAD-80B4A829A0AC}" type="pres">
      <dgm:prSet presAssocID="{99053C01-ACBA-4592-86EC-DB33EBB4B380}" presName="connTx" presStyleLbl="parChTrans1D2" presStyleIdx="4" presStyleCnt="6"/>
      <dgm:spPr/>
    </dgm:pt>
    <dgm:pt modelId="{2B29A03F-79DF-46BA-B672-189A9EFDBC64}" type="pres">
      <dgm:prSet presAssocID="{27865CB2-4A7F-4C25-B920-1A53179DAFE8}" presName="node" presStyleLbl="node1" presStyleIdx="4" presStyleCnt="6" custRadScaleRad="121044" custRadScaleInc="26303">
        <dgm:presLayoutVars>
          <dgm:bulletEnabled val="1"/>
        </dgm:presLayoutVars>
      </dgm:prSet>
      <dgm:spPr/>
    </dgm:pt>
    <dgm:pt modelId="{BDEF4B78-036A-476C-9B1F-9F80C1A1728D}" type="pres">
      <dgm:prSet presAssocID="{8A061C3E-CA7C-4919-8CEF-1BD2432C539B}" presName="Name9" presStyleLbl="parChTrans1D2" presStyleIdx="5" presStyleCnt="6"/>
      <dgm:spPr/>
    </dgm:pt>
    <dgm:pt modelId="{D70096C2-C9D9-4FD2-A808-5698E713F964}" type="pres">
      <dgm:prSet presAssocID="{8A061C3E-CA7C-4919-8CEF-1BD2432C539B}" presName="connTx" presStyleLbl="parChTrans1D2" presStyleIdx="5" presStyleCnt="6"/>
      <dgm:spPr/>
    </dgm:pt>
    <dgm:pt modelId="{22378626-4CD2-4E23-9EDE-C5CDEB6685DF}" type="pres">
      <dgm:prSet presAssocID="{009C22BF-0EE9-43F1-B1FA-1F2009FD3089}" presName="node" presStyleLbl="node1" presStyleIdx="5" presStyleCnt="6" custRadScaleRad="128701" custRadScaleInc="-7203">
        <dgm:presLayoutVars>
          <dgm:bulletEnabled val="1"/>
        </dgm:presLayoutVars>
      </dgm:prSet>
      <dgm:spPr/>
    </dgm:pt>
  </dgm:ptLst>
  <dgm:cxnLst>
    <dgm:cxn modelId="{A1E1FD05-B05E-457F-AEDD-C3D42A56AFAE}" srcId="{9E195907-8271-4FD0-A36F-C88767E65C31}" destId="{A0E5B779-545C-4562-95C3-2AE0B0C6CD37}" srcOrd="0" destOrd="0" parTransId="{4ADFE82E-7C1A-4772-A67E-EA28E0AAEEF4}" sibTransId="{9856EECF-083A-42EB-A2ED-BDA50E77213D}"/>
    <dgm:cxn modelId="{9170000F-4072-4299-9785-F922A102C9D0}" type="presOf" srcId="{8A061C3E-CA7C-4919-8CEF-1BD2432C539B}" destId="{D70096C2-C9D9-4FD2-A808-5698E713F964}" srcOrd="1" destOrd="0" presId="urn:microsoft.com/office/officeart/2005/8/layout/radial1"/>
    <dgm:cxn modelId="{830BF513-CD85-4767-AB52-B0466B937307}" type="presOf" srcId="{EE1EF681-1002-4159-A865-1F430C01902D}" destId="{CFC8F7E2-7B67-407C-A325-C56E894574C5}" srcOrd="0" destOrd="0" presId="urn:microsoft.com/office/officeart/2005/8/layout/radial1"/>
    <dgm:cxn modelId="{A4E5CD22-0CC6-46D2-B684-9809328A7B2A}" type="presOf" srcId="{4A19B421-2591-477D-A026-448C03E6AD17}" destId="{541AE048-4998-4011-A2A8-451D4B9FBB8A}" srcOrd="1" destOrd="0" presId="urn:microsoft.com/office/officeart/2005/8/layout/radial1"/>
    <dgm:cxn modelId="{92693525-FED7-428C-B53C-B987DB448148}" type="presOf" srcId="{5DA5B7BB-807A-4F42-A548-929A8DAE67F1}" destId="{0065DC81-2CAA-48BD-BAAD-835723912E24}" srcOrd="1" destOrd="0" presId="urn:microsoft.com/office/officeart/2005/8/layout/radial1"/>
    <dgm:cxn modelId="{B5C66E2E-0767-4687-91EF-88F5C913EB26}" type="presOf" srcId="{EE1EF681-1002-4159-A865-1F430C01902D}" destId="{A39CEBAF-94D6-41A2-8C3B-B8C42C606579}" srcOrd="1" destOrd="0" presId="urn:microsoft.com/office/officeart/2005/8/layout/radial1"/>
    <dgm:cxn modelId="{93DA743B-C8E8-4BE8-B27A-8EDC2782ACCB}" type="presOf" srcId="{AAE77B10-F489-420A-8EF7-AD8B96260CD1}" destId="{C8F7FA41-16E8-4908-B3AC-D1ADA716D229}" srcOrd="0" destOrd="0" presId="urn:microsoft.com/office/officeart/2005/8/layout/radial1"/>
    <dgm:cxn modelId="{54A9F73F-5BB5-4F53-A330-C375C5F4A13F}" type="presOf" srcId="{4A19B421-2591-477D-A026-448C03E6AD17}" destId="{E596299C-DADB-41C4-B27B-C9B8E6244294}" srcOrd="0" destOrd="0" presId="urn:microsoft.com/office/officeart/2005/8/layout/radial1"/>
    <dgm:cxn modelId="{2B63206C-3B51-4ADA-8943-5AA16F347B15}" type="presOf" srcId="{27865CB2-4A7F-4C25-B920-1A53179DAFE8}" destId="{2B29A03F-79DF-46BA-B672-189A9EFDBC64}" srcOrd="0" destOrd="0" presId="urn:microsoft.com/office/officeart/2005/8/layout/radial1"/>
    <dgm:cxn modelId="{4E974D6C-9ACC-42C8-B0E0-93D67F0DB909}" type="presOf" srcId="{8A061C3E-CA7C-4919-8CEF-1BD2432C539B}" destId="{BDEF4B78-036A-476C-9B1F-9F80C1A1728D}" srcOrd="0" destOrd="0" presId="urn:microsoft.com/office/officeart/2005/8/layout/radial1"/>
    <dgm:cxn modelId="{1CDBB97A-2529-44AE-BBCA-07E123B73224}" type="presOf" srcId="{9E195907-8271-4FD0-A36F-C88767E65C31}" destId="{14FFB736-610E-4175-BCCD-95AEF092CD36}" srcOrd="0" destOrd="0" presId="urn:microsoft.com/office/officeart/2005/8/layout/radial1"/>
    <dgm:cxn modelId="{F881F67B-5A8F-4167-B0F8-A288F948EB43}" srcId="{A0E5B779-545C-4562-95C3-2AE0B0C6CD37}" destId="{5356CE35-CFF9-42DC-8B12-703C64A4001D}" srcOrd="1" destOrd="0" parTransId="{EE1EF681-1002-4159-A865-1F430C01902D}" sibTransId="{816BF1A8-64AF-4B68-B09B-42F90A4EF363}"/>
    <dgm:cxn modelId="{1A5E827C-1FF0-4320-9AB9-1B67754E10F5}" srcId="{A0E5B779-545C-4562-95C3-2AE0B0C6CD37}" destId="{D9B3A073-5CB6-449D-986C-890023A24F17}" srcOrd="0" destOrd="0" parTransId="{BA3A092E-B39A-402D-8DF2-354DD58B8201}" sibTransId="{E781AAC0-0E4F-4200-A3D4-E36330881972}"/>
    <dgm:cxn modelId="{3DCDAC8A-0B8B-490E-83AB-120EACEACFAA}" srcId="{A0E5B779-545C-4562-95C3-2AE0B0C6CD37}" destId="{CE76444C-02E1-4336-88F6-30C109B3B46B}" srcOrd="2" destOrd="0" parTransId="{4A19B421-2591-477D-A026-448C03E6AD17}" sibTransId="{61871444-8F6D-4F88-9639-122AB6323432}"/>
    <dgm:cxn modelId="{197DC18A-9564-4312-9645-080D55BD8B6F}" type="presOf" srcId="{BA3A092E-B39A-402D-8DF2-354DD58B8201}" destId="{0D398D1A-71E8-44E4-87D1-7696CF7C20A7}" srcOrd="1" destOrd="0" presId="urn:microsoft.com/office/officeart/2005/8/layout/radial1"/>
    <dgm:cxn modelId="{CFA25B95-BF6E-4A22-B516-5BFF655E0EBA}" type="presOf" srcId="{99053C01-ACBA-4592-86EC-DB33EBB4B380}" destId="{7BF51A7A-8CB5-4250-9FAD-80B4A829A0AC}" srcOrd="1" destOrd="0" presId="urn:microsoft.com/office/officeart/2005/8/layout/radial1"/>
    <dgm:cxn modelId="{B5F93C9D-A702-4B1D-87B7-6D673CE6DB75}" srcId="{A0E5B779-545C-4562-95C3-2AE0B0C6CD37}" destId="{AAE77B10-F489-420A-8EF7-AD8B96260CD1}" srcOrd="3" destOrd="0" parTransId="{5DA5B7BB-807A-4F42-A548-929A8DAE67F1}" sibTransId="{54405054-6B6D-469F-A279-DBE1619249AE}"/>
    <dgm:cxn modelId="{C4A767A8-9360-4A2C-A29D-414B816EE551}" type="presOf" srcId="{5356CE35-CFF9-42DC-8B12-703C64A4001D}" destId="{782524C8-71A2-4BFC-85C2-9CE092B60BDD}" srcOrd="0" destOrd="0" presId="urn:microsoft.com/office/officeart/2005/8/layout/radial1"/>
    <dgm:cxn modelId="{A71E56AA-84D1-42CE-AFD3-32EA60799FB0}" type="presOf" srcId="{99053C01-ACBA-4592-86EC-DB33EBB4B380}" destId="{52E73E4C-5107-49E0-8751-B8EA42C94BF7}" srcOrd="0" destOrd="0" presId="urn:microsoft.com/office/officeart/2005/8/layout/radial1"/>
    <dgm:cxn modelId="{F4A05FBE-7AA9-48A4-BF99-FA36FBF2C4D8}" type="presOf" srcId="{BA3A092E-B39A-402D-8DF2-354DD58B8201}" destId="{C5213905-F33E-4ECF-A909-D2478ADE94CF}" srcOrd="0" destOrd="0" presId="urn:microsoft.com/office/officeart/2005/8/layout/radial1"/>
    <dgm:cxn modelId="{248469BE-7613-467C-8E62-1A6BF699F57E}" srcId="{A0E5B779-545C-4562-95C3-2AE0B0C6CD37}" destId="{27865CB2-4A7F-4C25-B920-1A53179DAFE8}" srcOrd="4" destOrd="0" parTransId="{99053C01-ACBA-4592-86EC-DB33EBB4B380}" sibTransId="{D9AF7B86-F741-4389-8E17-063F9B48677D}"/>
    <dgm:cxn modelId="{8806D5C2-CA1D-4BF9-8A5B-F458E2BF17C7}" type="presOf" srcId="{A0E5B779-545C-4562-95C3-2AE0B0C6CD37}" destId="{F1D16C7A-D0EF-4C8E-BACB-D15223BAA97F}" srcOrd="0" destOrd="0" presId="urn:microsoft.com/office/officeart/2005/8/layout/radial1"/>
    <dgm:cxn modelId="{4FBC55CE-24E7-41F0-BB4A-360E35E97B73}" srcId="{A0E5B779-545C-4562-95C3-2AE0B0C6CD37}" destId="{009C22BF-0EE9-43F1-B1FA-1F2009FD3089}" srcOrd="5" destOrd="0" parTransId="{8A061C3E-CA7C-4919-8CEF-1BD2432C539B}" sibTransId="{DF3FE852-E2E9-48C8-9F3C-C65660842DD9}"/>
    <dgm:cxn modelId="{0BC3F6D8-89BA-43E0-8D92-3D7DCE6561D2}" type="presOf" srcId="{CE76444C-02E1-4336-88F6-30C109B3B46B}" destId="{3EA29C0E-8199-4A08-8ED9-56E03B3E4C93}" srcOrd="0" destOrd="0" presId="urn:microsoft.com/office/officeart/2005/8/layout/radial1"/>
    <dgm:cxn modelId="{BBE4EDEA-B32F-4545-92F3-299AC17A961E}" type="presOf" srcId="{5DA5B7BB-807A-4F42-A548-929A8DAE67F1}" destId="{5D3FA474-FB1A-4BBE-B3F7-9EB173DC5435}" srcOrd="0" destOrd="0" presId="urn:microsoft.com/office/officeart/2005/8/layout/radial1"/>
    <dgm:cxn modelId="{93BF06F8-F064-4641-AA50-F761F06BC8D6}" type="presOf" srcId="{009C22BF-0EE9-43F1-B1FA-1F2009FD3089}" destId="{22378626-4CD2-4E23-9EDE-C5CDEB6685DF}" srcOrd="0" destOrd="0" presId="urn:microsoft.com/office/officeart/2005/8/layout/radial1"/>
    <dgm:cxn modelId="{09179DFB-4747-408D-A6D4-E89E59B98F20}" type="presOf" srcId="{D9B3A073-5CB6-449D-986C-890023A24F17}" destId="{7FBA0D19-8595-4B3C-8E0C-4451D1AF2CEE}" srcOrd="0" destOrd="0" presId="urn:microsoft.com/office/officeart/2005/8/layout/radial1"/>
    <dgm:cxn modelId="{44E42F0C-5641-456E-A3BC-2D953674ACBB}" type="presParOf" srcId="{14FFB736-610E-4175-BCCD-95AEF092CD36}" destId="{F1D16C7A-D0EF-4C8E-BACB-D15223BAA97F}" srcOrd="0" destOrd="0" presId="urn:microsoft.com/office/officeart/2005/8/layout/radial1"/>
    <dgm:cxn modelId="{1BED9638-CCBF-40A7-B10B-4238D9DDF10B}" type="presParOf" srcId="{14FFB736-610E-4175-BCCD-95AEF092CD36}" destId="{C5213905-F33E-4ECF-A909-D2478ADE94CF}" srcOrd="1" destOrd="0" presId="urn:microsoft.com/office/officeart/2005/8/layout/radial1"/>
    <dgm:cxn modelId="{454BEBD7-FD30-4E19-9C1C-24EDD44032B0}" type="presParOf" srcId="{C5213905-F33E-4ECF-A909-D2478ADE94CF}" destId="{0D398D1A-71E8-44E4-87D1-7696CF7C20A7}" srcOrd="0" destOrd="0" presId="urn:microsoft.com/office/officeart/2005/8/layout/radial1"/>
    <dgm:cxn modelId="{E1DFCCF5-32FB-4EA9-9A03-BBE59E117BEB}" type="presParOf" srcId="{14FFB736-610E-4175-BCCD-95AEF092CD36}" destId="{7FBA0D19-8595-4B3C-8E0C-4451D1AF2CEE}" srcOrd="2" destOrd="0" presId="urn:microsoft.com/office/officeart/2005/8/layout/radial1"/>
    <dgm:cxn modelId="{61D80CE5-3925-46E4-B368-B0B638D2C218}" type="presParOf" srcId="{14FFB736-610E-4175-BCCD-95AEF092CD36}" destId="{CFC8F7E2-7B67-407C-A325-C56E894574C5}" srcOrd="3" destOrd="0" presId="urn:microsoft.com/office/officeart/2005/8/layout/radial1"/>
    <dgm:cxn modelId="{F16D5E9E-5A5F-4ECB-B172-2E4068B3AA29}" type="presParOf" srcId="{CFC8F7E2-7B67-407C-A325-C56E894574C5}" destId="{A39CEBAF-94D6-41A2-8C3B-B8C42C606579}" srcOrd="0" destOrd="0" presId="urn:microsoft.com/office/officeart/2005/8/layout/radial1"/>
    <dgm:cxn modelId="{3B35A2AA-28B1-4B78-BA48-8E6F2F5FEFEE}" type="presParOf" srcId="{14FFB736-610E-4175-BCCD-95AEF092CD36}" destId="{782524C8-71A2-4BFC-85C2-9CE092B60BDD}" srcOrd="4" destOrd="0" presId="urn:microsoft.com/office/officeart/2005/8/layout/radial1"/>
    <dgm:cxn modelId="{151C0D16-3E9E-4DC4-A5FF-5649625445AE}" type="presParOf" srcId="{14FFB736-610E-4175-BCCD-95AEF092CD36}" destId="{E596299C-DADB-41C4-B27B-C9B8E6244294}" srcOrd="5" destOrd="0" presId="urn:microsoft.com/office/officeart/2005/8/layout/radial1"/>
    <dgm:cxn modelId="{39C3239C-C22A-47C4-B4DA-8EF5F3EE2775}" type="presParOf" srcId="{E596299C-DADB-41C4-B27B-C9B8E6244294}" destId="{541AE048-4998-4011-A2A8-451D4B9FBB8A}" srcOrd="0" destOrd="0" presId="urn:microsoft.com/office/officeart/2005/8/layout/radial1"/>
    <dgm:cxn modelId="{DEA809D5-3AF0-4F93-9F40-5DE222778027}" type="presParOf" srcId="{14FFB736-610E-4175-BCCD-95AEF092CD36}" destId="{3EA29C0E-8199-4A08-8ED9-56E03B3E4C93}" srcOrd="6" destOrd="0" presId="urn:microsoft.com/office/officeart/2005/8/layout/radial1"/>
    <dgm:cxn modelId="{F79B5AF9-7FB9-4044-BBC8-56A1AC3E998B}" type="presParOf" srcId="{14FFB736-610E-4175-BCCD-95AEF092CD36}" destId="{5D3FA474-FB1A-4BBE-B3F7-9EB173DC5435}" srcOrd="7" destOrd="0" presId="urn:microsoft.com/office/officeart/2005/8/layout/radial1"/>
    <dgm:cxn modelId="{95BBFBC4-130E-4214-BA43-6473F1F00418}" type="presParOf" srcId="{5D3FA474-FB1A-4BBE-B3F7-9EB173DC5435}" destId="{0065DC81-2CAA-48BD-BAAD-835723912E24}" srcOrd="0" destOrd="0" presId="urn:microsoft.com/office/officeart/2005/8/layout/radial1"/>
    <dgm:cxn modelId="{871C6F5B-9B26-417F-83BF-2B806EB45CE6}" type="presParOf" srcId="{14FFB736-610E-4175-BCCD-95AEF092CD36}" destId="{C8F7FA41-16E8-4908-B3AC-D1ADA716D229}" srcOrd="8" destOrd="0" presId="urn:microsoft.com/office/officeart/2005/8/layout/radial1"/>
    <dgm:cxn modelId="{97A1B2E0-21C4-4B0C-AFA2-47809A6DA70D}" type="presParOf" srcId="{14FFB736-610E-4175-BCCD-95AEF092CD36}" destId="{52E73E4C-5107-49E0-8751-B8EA42C94BF7}" srcOrd="9" destOrd="0" presId="urn:microsoft.com/office/officeart/2005/8/layout/radial1"/>
    <dgm:cxn modelId="{A6CE3991-232D-4448-8EAE-0C3A969DA182}" type="presParOf" srcId="{52E73E4C-5107-49E0-8751-B8EA42C94BF7}" destId="{7BF51A7A-8CB5-4250-9FAD-80B4A829A0AC}" srcOrd="0" destOrd="0" presId="urn:microsoft.com/office/officeart/2005/8/layout/radial1"/>
    <dgm:cxn modelId="{68EE0E94-2BD9-4BC5-AD0B-F17237E86EA3}" type="presParOf" srcId="{14FFB736-610E-4175-BCCD-95AEF092CD36}" destId="{2B29A03F-79DF-46BA-B672-189A9EFDBC64}" srcOrd="10" destOrd="0" presId="urn:microsoft.com/office/officeart/2005/8/layout/radial1"/>
    <dgm:cxn modelId="{1577BEC3-F7D5-48C8-900C-C9F3F5D8BA52}" type="presParOf" srcId="{14FFB736-610E-4175-BCCD-95AEF092CD36}" destId="{BDEF4B78-036A-476C-9B1F-9F80C1A1728D}" srcOrd="11" destOrd="0" presId="urn:microsoft.com/office/officeart/2005/8/layout/radial1"/>
    <dgm:cxn modelId="{2B1182F0-3F7A-49D3-88A8-9560C88E6DE9}" type="presParOf" srcId="{BDEF4B78-036A-476C-9B1F-9F80C1A1728D}" destId="{D70096C2-C9D9-4FD2-A808-5698E713F964}" srcOrd="0" destOrd="0" presId="urn:microsoft.com/office/officeart/2005/8/layout/radial1"/>
    <dgm:cxn modelId="{DB244308-124F-4537-AB06-70D174FBC6BD}" type="presParOf" srcId="{14FFB736-610E-4175-BCCD-95AEF092CD36}" destId="{22378626-4CD2-4E23-9EDE-C5CDEB6685D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95907-8271-4FD0-A36F-C88767E65C3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E5B779-545C-4562-95C3-2AE0B0C6CD37}">
      <dgm:prSet phldrT="[Text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Successful Appraiser</a:t>
          </a:r>
        </a:p>
      </dgm:t>
    </dgm:pt>
    <dgm:pt modelId="{4ADFE82E-7C1A-4772-A67E-EA28E0AAEEF4}" type="parTrans" cxnId="{A1E1FD05-B05E-457F-AEDD-C3D42A56AFAE}">
      <dgm:prSet/>
      <dgm:spPr/>
      <dgm:t>
        <a:bodyPr/>
        <a:lstStyle/>
        <a:p>
          <a:endParaRPr lang="en-US"/>
        </a:p>
      </dgm:t>
    </dgm:pt>
    <dgm:pt modelId="{9856EECF-083A-42EB-A2ED-BDA50E77213D}" type="sibTrans" cxnId="{A1E1FD05-B05E-457F-AEDD-C3D42A56AFAE}">
      <dgm:prSet/>
      <dgm:spPr/>
      <dgm:t>
        <a:bodyPr/>
        <a:lstStyle/>
        <a:p>
          <a:endParaRPr lang="en-US"/>
        </a:p>
      </dgm:t>
    </dgm:pt>
    <dgm:pt modelId="{D9B3A073-5CB6-449D-986C-890023A24F17}">
      <dgm:prSet phldrT="[Text]" custT="1"/>
      <dgm:spPr/>
      <dgm:t>
        <a:bodyPr/>
        <a:lstStyle/>
        <a:p>
          <a:r>
            <a:rPr lang="en-US" sz="1600" dirty="0"/>
            <a:t>Analytical Thinking</a:t>
          </a:r>
        </a:p>
      </dgm:t>
    </dgm:pt>
    <dgm:pt modelId="{BA3A092E-B39A-402D-8DF2-354DD58B8201}" type="parTrans" cxnId="{1A5E827C-1FF0-4320-9AB9-1B67754E10F5}">
      <dgm:prSet/>
      <dgm:spPr/>
      <dgm:t>
        <a:bodyPr/>
        <a:lstStyle/>
        <a:p>
          <a:endParaRPr lang="en-US"/>
        </a:p>
      </dgm:t>
    </dgm:pt>
    <dgm:pt modelId="{E781AAC0-0E4F-4200-A3D4-E36330881972}" type="sibTrans" cxnId="{1A5E827C-1FF0-4320-9AB9-1B67754E10F5}">
      <dgm:prSet/>
      <dgm:spPr/>
      <dgm:t>
        <a:bodyPr/>
        <a:lstStyle/>
        <a:p>
          <a:endParaRPr lang="en-US"/>
        </a:p>
      </dgm:t>
    </dgm:pt>
    <dgm:pt modelId="{5356CE35-CFF9-42DC-8B12-703C64A4001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/>
            <a:t>Conceptual Thinking</a:t>
          </a:r>
        </a:p>
      </dgm:t>
    </dgm:pt>
    <dgm:pt modelId="{EE1EF681-1002-4159-A865-1F430C01902D}" type="parTrans" cxnId="{F881F67B-5A8F-4167-B0F8-A288F948EB43}">
      <dgm:prSet/>
      <dgm:spPr/>
      <dgm:t>
        <a:bodyPr/>
        <a:lstStyle/>
        <a:p>
          <a:endParaRPr lang="en-US"/>
        </a:p>
      </dgm:t>
    </dgm:pt>
    <dgm:pt modelId="{816BF1A8-64AF-4B68-B09B-42F90A4EF363}" type="sibTrans" cxnId="{F881F67B-5A8F-4167-B0F8-A288F948EB43}">
      <dgm:prSet/>
      <dgm:spPr/>
      <dgm:t>
        <a:bodyPr/>
        <a:lstStyle/>
        <a:p>
          <a:endParaRPr lang="en-US"/>
        </a:p>
      </dgm:t>
    </dgm:pt>
    <dgm:pt modelId="{CE76444C-02E1-4336-88F6-30C109B3B46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Decisive-ness</a:t>
          </a:r>
        </a:p>
      </dgm:t>
    </dgm:pt>
    <dgm:pt modelId="{4A19B421-2591-477D-A026-448C03E6AD17}" type="parTrans" cxnId="{3DCDAC8A-0B8B-490E-83AB-120EACEACFAA}">
      <dgm:prSet/>
      <dgm:spPr/>
      <dgm:t>
        <a:bodyPr/>
        <a:lstStyle/>
        <a:p>
          <a:endParaRPr lang="en-US"/>
        </a:p>
      </dgm:t>
    </dgm:pt>
    <dgm:pt modelId="{61871444-8F6D-4F88-9639-122AB6323432}" type="sibTrans" cxnId="{3DCDAC8A-0B8B-490E-83AB-120EACEACFAA}">
      <dgm:prSet/>
      <dgm:spPr/>
      <dgm:t>
        <a:bodyPr/>
        <a:lstStyle/>
        <a:p>
          <a:endParaRPr lang="en-US"/>
        </a:p>
      </dgm:t>
    </dgm:pt>
    <dgm:pt modelId="{27865CB2-4A7F-4C25-B920-1A53179DAFE8}">
      <dgm:prSet phldrT="[Text]" custT="1"/>
      <dgm:spPr>
        <a:solidFill>
          <a:srgbClr val="7AC142"/>
        </a:solidFill>
      </dgm:spPr>
      <dgm:t>
        <a:bodyPr/>
        <a:lstStyle/>
        <a:p>
          <a:r>
            <a:rPr lang="en-US" sz="1600" dirty="0"/>
            <a:t>Focus on Quality</a:t>
          </a:r>
        </a:p>
      </dgm:t>
    </dgm:pt>
    <dgm:pt modelId="{99053C01-ACBA-4592-86EC-DB33EBB4B380}" type="parTrans" cxnId="{248469BE-7613-467C-8E62-1A6BF699F57E}">
      <dgm:prSet/>
      <dgm:spPr/>
      <dgm:t>
        <a:bodyPr/>
        <a:lstStyle/>
        <a:p>
          <a:endParaRPr lang="en-US"/>
        </a:p>
      </dgm:t>
    </dgm:pt>
    <dgm:pt modelId="{D9AF7B86-F741-4389-8E17-063F9B48677D}" type="sibTrans" cxnId="{248469BE-7613-467C-8E62-1A6BF699F57E}">
      <dgm:prSet/>
      <dgm:spPr/>
      <dgm:t>
        <a:bodyPr/>
        <a:lstStyle/>
        <a:p>
          <a:endParaRPr lang="en-US"/>
        </a:p>
      </dgm:t>
    </dgm:pt>
    <dgm:pt modelId="{009C22BF-0EE9-43F1-B1FA-1F2009FD3089}">
      <dgm:prSet custT="1"/>
      <dgm:spPr/>
      <dgm:t>
        <a:bodyPr/>
        <a:lstStyle/>
        <a:p>
          <a:r>
            <a:rPr lang="en-US" sz="1600" dirty="0"/>
            <a:t>Client Service</a:t>
          </a:r>
        </a:p>
      </dgm:t>
    </dgm:pt>
    <dgm:pt modelId="{8A061C3E-CA7C-4919-8CEF-1BD2432C539B}" type="parTrans" cxnId="{4FBC55CE-24E7-41F0-BB4A-360E35E97B73}">
      <dgm:prSet/>
      <dgm:spPr/>
      <dgm:t>
        <a:bodyPr/>
        <a:lstStyle/>
        <a:p>
          <a:endParaRPr lang="en-US"/>
        </a:p>
      </dgm:t>
    </dgm:pt>
    <dgm:pt modelId="{DF3FE852-E2E9-48C8-9F3C-C65660842DD9}" type="sibTrans" cxnId="{4FBC55CE-24E7-41F0-BB4A-360E35E97B73}">
      <dgm:prSet/>
      <dgm:spPr/>
      <dgm:t>
        <a:bodyPr/>
        <a:lstStyle/>
        <a:p>
          <a:endParaRPr lang="en-US"/>
        </a:p>
      </dgm:t>
    </dgm:pt>
    <dgm:pt modelId="{14FFB736-610E-4175-BCCD-95AEF092CD36}" type="pres">
      <dgm:prSet presAssocID="{9E195907-8271-4FD0-A36F-C88767E65C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D16C7A-D0EF-4C8E-BACB-D15223BAA97F}" type="pres">
      <dgm:prSet presAssocID="{A0E5B779-545C-4562-95C3-2AE0B0C6CD37}" presName="centerShape" presStyleLbl="node0" presStyleIdx="0" presStyleCnt="1"/>
      <dgm:spPr/>
    </dgm:pt>
    <dgm:pt modelId="{C5213905-F33E-4ECF-A909-D2478ADE94CF}" type="pres">
      <dgm:prSet presAssocID="{BA3A092E-B39A-402D-8DF2-354DD58B8201}" presName="Name9" presStyleLbl="parChTrans1D2" presStyleIdx="0" presStyleCnt="5"/>
      <dgm:spPr/>
    </dgm:pt>
    <dgm:pt modelId="{0D398D1A-71E8-44E4-87D1-7696CF7C20A7}" type="pres">
      <dgm:prSet presAssocID="{BA3A092E-B39A-402D-8DF2-354DD58B8201}" presName="connTx" presStyleLbl="parChTrans1D2" presStyleIdx="0" presStyleCnt="5"/>
      <dgm:spPr/>
    </dgm:pt>
    <dgm:pt modelId="{7FBA0D19-8595-4B3C-8E0C-4451D1AF2CEE}" type="pres">
      <dgm:prSet presAssocID="{D9B3A073-5CB6-449D-986C-890023A24F17}" presName="node" presStyleLbl="node1" presStyleIdx="0" presStyleCnt="5">
        <dgm:presLayoutVars>
          <dgm:bulletEnabled val="1"/>
        </dgm:presLayoutVars>
      </dgm:prSet>
      <dgm:spPr/>
    </dgm:pt>
    <dgm:pt modelId="{CFC8F7E2-7B67-407C-A325-C56E894574C5}" type="pres">
      <dgm:prSet presAssocID="{EE1EF681-1002-4159-A865-1F430C01902D}" presName="Name9" presStyleLbl="parChTrans1D2" presStyleIdx="1" presStyleCnt="5"/>
      <dgm:spPr/>
    </dgm:pt>
    <dgm:pt modelId="{A39CEBAF-94D6-41A2-8C3B-B8C42C606579}" type="pres">
      <dgm:prSet presAssocID="{EE1EF681-1002-4159-A865-1F430C01902D}" presName="connTx" presStyleLbl="parChTrans1D2" presStyleIdx="1" presStyleCnt="5"/>
      <dgm:spPr/>
    </dgm:pt>
    <dgm:pt modelId="{782524C8-71A2-4BFC-85C2-9CE092B60BDD}" type="pres">
      <dgm:prSet presAssocID="{5356CE35-CFF9-42DC-8B12-703C64A4001D}" presName="node" presStyleLbl="node1" presStyleIdx="1" presStyleCnt="5">
        <dgm:presLayoutVars>
          <dgm:bulletEnabled val="1"/>
        </dgm:presLayoutVars>
      </dgm:prSet>
      <dgm:spPr/>
    </dgm:pt>
    <dgm:pt modelId="{E596299C-DADB-41C4-B27B-C9B8E6244294}" type="pres">
      <dgm:prSet presAssocID="{4A19B421-2591-477D-A026-448C03E6AD17}" presName="Name9" presStyleLbl="parChTrans1D2" presStyleIdx="2" presStyleCnt="5"/>
      <dgm:spPr/>
    </dgm:pt>
    <dgm:pt modelId="{541AE048-4998-4011-A2A8-451D4B9FBB8A}" type="pres">
      <dgm:prSet presAssocID="{4A19B421-2591-477D-A026-448C03E6AD17}" presName="connTx" presStyleLbl="parChTrans1D2" presStyleIdx="2" presStyleCnt="5"/>
      <dgm:spPr/>
    </dgm:pt>
    <dgm:pt modelId="{3EA29C0E-8199-4A08-8ED9-56E03B3E4C93}" type="pres">
      <dgm:prSet presAssocID="{CE76444C-02E1-4336-88F6-30C109B3B46B}" presName="node" presStyleLbl="node1" presStyleIdx="2" presStyleCnt="5" custScaleX="99962" custScaleY="99962" custRadScaleRad="100158" custRadScaleInc="-819">
        <dgm:presLayoutVars>
          <dgm:bulletEnabled val="1"/>
        </dgm:presLayoutVars>
      </dgm:prSet>
      <dgm:spPr/>
    </dgm:pt>
    <dgm:pt modelId="{52E73E4C-5107-49E0-8751-B8EA42C94BF7}" type="pres">
      <dgm:prSet presAssocID="{99053C01-ACBA-4592-86EC-DB33EBB4B380}" presName="Name9" presStyleLbl="parChTrans1D2" presStyleIdx="3" presStyleCnt="5"/>
      <dgm:spPr/>
    </dgm:pt>
    <dgm:pt modelId="{7BF51A7A-8CB5-4250-9FAD-80B4A829A0AC}" type="pres">
      <dgm:prSet presAssocID="{99053C01-ACBA-4592-86EC-DB33EBB4B380}" presName="connTx" presStyleLbl="parChTrans1D2" presStyleIdx="3" presStyleCnt="5"/>
      <dgm:spPr/>
    </dgm:pt>
    <dgm:pt modelId="{2B29A03F-79DF-46BA-B672-189A9EFDBC64}" type="pres">
      <dgm:prSet presAssocID="{27865CB2-4A7F-4C25-B920-1A53179DAFE8}" presName="node" presStyleLbl="node1" presStyleIdx="3" presStyleCnt="5">
        <dgm:presLayoutVars>
          <dgm:bulletEnabled val="1"/>
        </dgm:presLayoutVars>
      </dgm:prSet>
      <dgm:spPr/>
    </dgm:pt>
    <dgm:pt modelId="{BDEF4B78-036A-476C-9B1F-9F80C1A1728D}" type="pres">
      <dgm:prSet presAssocID="{8A061C3E-CA7C-4919-8CEF-1BD2432C539B}" presName="Name9" presStyleLbl="parChTrans1D2" presStyleIdx="4" presStyleCnt="5"/>
      <dgm:spPr/>
    </dgm:pt>
    <dgm:pt modelId="{D70096C2-C9D9-4FD2-A808-5698E713F964}" type="pres">
      <dgm:prSet presAssocID="{8A061C3E-CA7C-4919-8CEF-1BD2432C539B}" presName="connTx" presStyleLbl="parChTrans1D2" presStyleIdx="4" presStyleCnt="5"/>
      <dgm:spPr/>
    </dgm:pt>
    <dgm:pt modelId="{22378626-4CD2-4E23-9EDE-C5CDEB6685DF}" type="pres">
      <dgm:prSet presAssocID="{009C22BF-0EE9-43F1-B1FA-1F2009FD3089}" presName="node" presStyleLbl="node1" presStyleIdx="4" presStyleCnt="5">
        <dgm:presLayoutVars>
          <dgm:bulletEnabled val="1"/>
        </dgm:presLayoutVars>
      </dgm:prSet>
      <dgm:spPr/>
    </dgm:pt>
  </dgm:ptLst>
  <dgm:cxnLst>
    <dgm:cxn modelId="{A1E1FD05-B05E-457F-AEDD-C3D42A56AFAE}" srcId="{9E195907-8271-4FD0-A36F-C88767E65C31}" destId="{A0E5B779-545C-4562-95C3-2AE0B0C6CD37}" srcOrd="0" destOrd="0" parTransId="{4ADFE82E-7C1A-4772-A67E-EA28E0AAEEF4}" sibTransId="{9856EECF-083A-42EB-A2ED-BDA50E77213D}"/>
    <dgm:cxn modelId="{9170000F-4072-4299-9785-F922A102C9D0}" type="presOf" srcId="{8A061C3E-CA7C-4919-8CEF-1BD2432C539B}" destId="{D70096C2-C9D9-4FD2-A808-5698E713F964}" srcOrd="1" destOrd="0" presId="urn:microsoft.com/office/officeart/2005/8/layout/radial1"/>
    <dgm:cxn modelId="{830BF513-CD85-4767-AB52-B0466B937307}" type="presOf" srcId="{EE1EF681-1002-4159-A865-1F430C01902D}" destId="{CFC8F7E2-7B67-407C-A325-C56E894574C5}" srcOrd="0" destOrd="0" presId="urn:microsoft.com/office/officeart/2005/8/layout/radial1"/>
    <dgm:cxn modelId="{A4E5CD22-0CC6-46D2-B684-9809328A7B2A}" type="presOf" srcId="{4A19B421-2591-477D-A026-448C03E6AD17}" destId="{541AE048-4998-4011-A2A8-451D4B9FBB8A}" srcOrd="1" destOrd="0" presId="urn:microsoft.com/office/officeart/2005/8/layout/radial1"/>
    <dgm:cxn modelId="{B5C66E2E-0767-4687-91EF-88F5C913EB26}" type="presOf" srcId="{EE1EF681-1002-4159-A865-1F430C01902D}" destId="{A39CEBAF-94D6-41A2-8C3B-B8C42C606579}" srcOrd="1" destOrd="0" presId="urn:microsoft.com/office/officeart/2005/8/layout/radial1"/>
    <dgm:cxn modelId="{54A9F73F-5BB5-4F53-A330-C375C5F4A13F}" type="presOf" srcId="{4A19B421-2591-477D-A026-448C03E6AD17}" destId="{E596299C-DADB-41C4-B27B-C9B8E6244294}" srcOrd="0" destOrd="0" presId="urn:microsoft.com/office/officeart/2005/8/layout/radial1"/>
    <dgm:cxn modelId="{2B63206C-3B51-4ADA-8943-5AA16F347B15}" type="presOf" srcId="{27865CB2-4A7F-4C25-B920-1A53179DAFE8}" destId="{2B29A03F-79DF-46BA-B672-189A9EFDBC64}" srcOrd="0" destOrd="0" presId="urn:microsoft.com/office/officeart/2005/8/layout/radial1"/>
    <dgm:cxn modelId="{4E974D6C-9ACC-42C8-B0E0-93D67F0DB909}" type="presOf" srcId="{8A061C3E-CA7C-4919-8CEF-1BD2432C539B}" destId="{BDEF4B78-036A-476C-9B1F-9F80C1A1728D}" srcOrd="0" destOrd="0" presId="urn:microsoft.com/office/officeart/2005/8/layout/radial1"/>
    <dgm:cxn modelId="{1CDBB97A-2529-44AE-BBCA-07E123B73224}" type="presOf" srcId="{9E195907-8271-4FD0-A36F-C88767E65C31}" destId="{14FFB736-610E-4175-BCCD-95AEF092CD36}" srcOrd="0" destOrd="0" presId="urn:microsoft.com/office/officeart/2005/8/layout/radial1"/>
    <dgm:cxn modelId="{F881F67B-5A8F-4167-B0F8-A288F948EB43}" srcId="{A0E5B779-545C-4562-95C3-2AE0B0C6CD37}" destId="{5356CE35-CFF9-42DC-8B12-703C64A4001D}" srcOrd="1" destOrd="0" parTransId="{EE1EF681-1002-4159-A865-1F430C01902D}" sibTransId="{816BF1A8-64AF-4B68-B09B-42F90A4EF363}"/>
    <dgm:cxn modelId="{1A5E827C-1FF0-4320-9AB9-1B67754E10F5}" srcId="{A0E5B779-545C-4562-95C3-2AE0B0C6CD37}" destId="{D9B3A073-5CB6-449D-986C-890023A24F17}" srcOrd="0" destOrd="0" parTransId="{BA3A092E-B39A-402D-8DF2-354DD58B8201}" sibTransId="{E781AAC0-0E4F-4200-A3D4-E36330881972}"/>
    <dgm:cxn modelId="{3DCDAC8A-0B8B-490E-83AB-120EACEACFAA}" srcId="{A0E5B779-545C-4562-95C3-2AE0B0C6CD37}" destId="{CE76444C-02E1-4336-88F6-30C109B3B46B}" srcOrd="2" destOrd="0" parTransId="{4A19B421-2591-477D-A026-448C03E6AD17}" sibTransId="{61871444-8F6D-4F88-9639-122AB6323432}"/>
    <dgm:cxn modelId="{197DC18A-9564-4312-9645-080D55BD8B6F}" type="presOf" srcId="{BA3A092E-B39A-402D-8DF2-354DD58B8201}" destId="{0D398D1A-71E8-44E4-87D1-7696CF7C20A7}" srcOrd="1" destOrd="0" presId="urn:microsoft.com/office/officeart/2005/8/layout/radial1"/>
    <dgm:cxn modelId="{CFA25B95-BF6E-4A22-B516-5BFF655E0EBA}" type="presOf" srcId="{99053C01-ACBA-4592-86EC-DB33EBB4B380}" destId="{7BF51A7A-8CB5-4250-9FAD-80B4A829A0AC}" srcOrd="1" destOrd="0" presId="urn:microsoft.com/office/officeart/2005/8/layout/radial1"/>
    <dgm:cxn modelId="{C4A767A8-9360-4A2C-A29D-414B816EE551}" type="presOf" srcId="{5356CE35-CFF9-42DC-8B12-703C64A4001D}" destId="{782524C8-71A2-4BFC-85C2-9CE092B60BDD}" srcOrd="0" destOrd="0" presId="urn:microsoft.com/office/officeart/2005/8/layout/radial1"/>
    <dgm:cxn modelId="{A71E56AA-84D1-42CE-AFD3-32EA60799FB0}" type="presOf" srcId="{99053C01-ACBA-4592-86EC-DB33EBB4B380}" destId="{52E73E4C-5107-49E0-8751-B8EA42C94BF7}" srcOrd="0" destOrd="0" presId="urn:microsoft.com/office/officeart/2005/8/layout/radial1"/>
    <dgm:cxn modelId="{F4A05FBE-7AA9-48A4-BF99-FA36FBF2C4D8}" type="presOf" srcId="{BA3A092E-B39A-402D-8DF2-354DD58B8201}" destId="{C5213905-F33E-4ECF-A909-D2478ADE94CF}" srcOrd="0" destOrd="0" presId="urn:microsoft.com/office/officeart/2005/8/layout/radial1"/>
    <dgm:cxn modelId="{248469BE-7613-467C-8E62-1A6BF699F57E}" srcId="{A0E5B779-545C-4562-95C3-2AE0B0C6CD37}" destId="{27865CB2-4A7F-4C25-B920-1A53179DAFE8}" srcOrd="3" destOrd="0" parTransId="{99053C01-ACBA-4592-86EC-DB33EBB4B380}" sibTransId="{D9AF7B86-F741-4389-8E17-063F9B48677D}"/>
    <dgm:cxn modelId="{8806D5C2-CA1D-4BF9-8A5B-F458E2BF17C7}" type="presOf" srcId="{A0E5B779-545C-4562-95C3-2AE0B0C6CD37}" destId="{F1D16C7A-D0EF-4C8E-BACB-D15223BAA97F}" srcOrd="0" destOrd="0" presId="urn:microsoft.com/office/officeart/2005/8/layout/radial1"/>
    <dgm:cxn modelId="{4FBC55CE-24E7-41F0-BB4A-360E35E97B73}" srcId="{A0E5B779-545C-4562-95C3-2AE0B0C6CD37}" destId="{009C22BF-0EE9-43F1-B1FA-1F2009FD3089}" srcOrd="4" destOrd="0" parTransId="{8A061C3E-CA7C-4919-8CEF-1BD2432C539B}" sibTransId="{DF3FE852-E2E9-48C8-9F3C-C65660842DD9}"/>
    <dgm:cxn modelId="{0BC3F6D8-89BA-43E0-8D92-3D7DCE6561D2}" type="presOf" srcId="{CE76444C-02E1-4336-88F6-30C109B3B46B}" destId="{3EA29C0E-8199-4A08-8ED9-56E03B3E4C93}" srcOrd="0" destOrd="0" presId="urn:microsoft.com/office/officeart/2005/8/layout/radial1"/>
    <dgm:cxn modelId="{93BF06F8-F064-4641-AA50-F761F06BC8D6}" type="presOf" srcId="{009C22BF-0EE9-43F1-B1FA-1F2009FD3089}" destId="{22378626-4CD2-4E23-9EDE-C5CDEB6685DF}" srcOrd="0" destOrd="0" presId="urn:microsoft.com/office/officeart/2005/8/layout/radial1"/>
    <dgm:cxn modelId="{09179DFB-4747-408D-A6D4-E89E59B98F20}" type="presOf" srcId="{D9B3A073-5CB6-449D-986C-890023A24F17}" destId="{7FBA0D19-8595-4B3C-8E0C-4451D1AF2CEE}" srcOrd="0" destOrd="0" presId="urn:microsoft.com/office/officeart/2005/8/layout/radial1"/>
    <dgm:cxn modelId="{44E42F0C-5641-456E-A3BC-2D953674ACBB}" type="presParOf" srcId="{14FFB736-610E-4175-BCCD-95AEF092CD36}" destId="{F1D16C7A-D0EF-4C8E-BACB-D15223BAA97F}" srcOrd="0" destOrd="0" presId="urn:microsoft.com/office/officeart/2005/8/layout/radial1"/>
    <dgm:cxn modelId="{1BED9638-CCBF-40A7-B10B-4238D9DDF10B}" type="presParOf" srcId="{14FFB736-610E-4175-BCCD-95AEF092CD36}" destId="{C5213905-F33E-4ECF-A909-D2478ADE94CF}" srcOrd="1" destOrd="0" presId="urn:microsoft.com/office/officeart/2005/8/layout/radial1"/>
    <dgm:cxn modelId="{454BEBD7-FD30-4E19-9C1C-24EDD44032B0}" type="presParOf" srcId="{C5213905-F33E-4ECF-A909-D2478ADE94CF}" destId="{0D398D1A-71E8-44E4-87D1-7696CF7C20A7}" srcOrd="0" destOrd="0" presId="urn:microsoft.com/office/officeart/2005/8/layout/radial1"/>
    <dgm:cxn modelId="{E1DFCCF5-32FB-4EA9-9A03-BBE59E117BEB}" type="presParOf" srcId="{14FFB736-610E-4175-BCCD-95AEF092CD36}" destId="{7FBA0D19-8595-4B3C-8E0C-4451D1AF2CEE}" srcOrd="2" destOrd="0" presId="urn:microsoft.com/office/officeart/2005/8/layout/radial1"/>
    <dgm:cxn modelId="{61D80CE5-3925-46E4-B368-B0B638D2C218}" type="presParOf" srcId="{14FFB736-610E-4175-BCCD-95AEF092CD36}" destId="{CFC8F7E2-7B67-407C-A325-C56E894574C5}" srcOrd="3" destOrd="0" presId="urn:microsoft.com/office/officeart/2005/8/layout/radial1"/>
    <dgm:cxn modelId="{F16D5E9E-5A5F-4ECB-B172-2E4068B3AA29}" type="presParOf" srcId="{CFC8F7E2-7B67-407C-A325-C56E894574C5}" destId="{A39CEBAF-94D6-41A2-8C3B-B8C42C606579}" srcOrd="0" destOrd="0" presId="urn:microsoft.com/office/officeart/2005/8/layout/radial1"/>
    <dgm:cxn modelId="{3B35A2AA-28B1-4B78-BA48-8E6F2F5FEFEE}" type="presParOf" srcId="{14FFB736-610E-4175-BCCD-95AEF092CD36}" destId="{782524C8-71A2-4BFC-85C2-9CE092B60BDD}" srcOrd="4" destOrd="0" presId="urn:microsoft.com/office/officeart/2005/8/layout/radial1"/>
    <dgm:cxn modelId="{151C0D16-3E9E-4DC4-A5FF-5649625445AE}" type="presParOf" srcId="{14FFB736-610E-4175-BCCD-95AEF092CD36}" destId="{E596299C-DADB-41C4-B27B-C9B8E6244294}" srcOrd="5" destOrd="0" presId="urn:microsoft.com/office/officeart/2005/8/layout/radial1"/>
    <dgm:cxn modelId="{39C3239C-C22A-47C4-B4DA-8EF5F3EE2775}" type="presParOf" srcId="{E596299C-DADB-41C4-B27B-C9B8E6244294}" destId="{541AE048-4998-4011-A2A8-451D4B9FBB8A}" srcOrd="0" destOrd="0" presId="urn:microsoft.com/office/officeart/2005/8/layout/radial1"/>
    <dgm:cxn modelId="{DEA809D5-3AF0-4F93-9F40-5DE222778027}" type="presParOf" srcId="{14FFB736-610E-4175-BCCD-95AEF092CD36}" destId="{3EA29C0E-8199-4A08-8ED9-56E03B3E4C93}" srcOrd="6" destOrd="0" presId="urn:microsoft.com/office/officeart/2005/8/layout/radial1"/>
    <dgm:cxn modelId="{97A1B2E0-21C4-4B0C-AFA2-47809A6DA70D}" type="presParOf" srcId="{14FFB736-610E-4175-BCCD-95AEF092CD36}" destId="{52E73E4C-5107-49E0-8751-B8EA42C94BF7}" srcOrd="7" destOrd="0" presId="urn:microsoft.com/office/officeart/2005/8/layout/radial1"/>
    <dgm:cxn modelId="{A6CE3991-232D-4448-8EAE-0C3A969DA182}" type="presParOf" srcId="{52E73E4C-5107-49E0-8751-B8EA42C94BF7}" destId="{7BF51A7A-8CB5-4250-9FAD-80B4A829A0AC}" srcOrd="0" destOrd="0" presId="urn:microsoft.com/office/officeart/2005/8/layout/radial1"/>
    <dgm:cxn modelId="{68EE0E94-2BD9-4BC5-AD0B-F17237E86EA3}" type="presParOf" srcId="{14FFB736-610E-4175-BCCD-95AEF092CD36}" destId="{2B29A03F-79DF-46BA-B672-189A9EFDBC64}" srcOrd="8" destOrd="0" presId="urn:microsoft.com/office/officeart/2005/8/layout/radial1"/>
    <dgm:cxn modelId="{1577BEC3-F7D5-48C8-900C-C9F3F5D8BA52}" type="presParOf" srcId="{14FFB736-610E-4175-BCCD-95AEF092CD36}" destId="{BDEF4B78-036A-476C-9B1F-9F80C1A1728D}" srcOrd="9" destOrd="0" presId="urn:microsoft.com/office/officeart/2005/8/layout/radial1"/>
    <dgm:cxn modelId="{2B1182F0-3F7A-49D3-88A8-9560C88E6DE9}" type="presParOf" srcId="{BDEF4B78-036A-476C-9B1F-9F80C1A1728D}" destId="{D70096C2-C9D9-4FD2-A808-5698E713F964}" srcOrd="0" destOrd="0" presId="urn:microsoft.com/office/officeart/2005/8/layout/radial1"/>
    <dgm:cxn modelId="{DB244308-124F-4537-AB06-70D174FBC6BD}" type="presParOf" srcId="{14FFB736-610E-4175-BCCD-95AEF092CD36}" destId="{22378626-4CD2-4E23-9EDE-C5CDEB6685D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5D6A4-41E9-4ED7-9D72-F28F62FE065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8E43B-B598-432F-8FF5-4090864F18D2}">
      <dgm:prSet phldrT="[Text]" custT="1"/>
      <dgm:spPr/>
      <dgm:t>
        <a:bodyPr/>
        <a:lstStyle/>
        <a:p>
          <a:r>
            <a:rPr lang="en-US" sz="1400" dirty="0"/>
            <a:t>Hotels</a:t>
          </a:r>
        </a:p>
        <a:p>
          <a:r>
            <a:rPr lang="en-US" sz="1400" dirty="0"/>
            <a:t>B&amp;B</a:t>
          </a:r>
        </a:p>
      </dgm:t>
    </dgm:pt>
    <dgm:pt modelId="{9C81C34D-44B7-43C5-B492-4C428A790869}" type="parTrans" cxnId="{A3A2758E-0D5F-4B2C-9715-324F3C71F346}">
      <dgm:prSet/>
      <dgm:spPr/>
      <dgm:t>
        <a:bodyPr/>
        <a:lstStyle/>
        <a:p>
          <a:endParaRPr lang="en-US"/>
        </a:p>
      </dgm:t>
    </dgm:pt>
    <dgm:pt modelId="{064EB5BA-37C6-4662-B4F5-4F13D9EC082D}" type="sibTrans" cxnId="{A3A2758E-0D5F-4B2C-9715-324F3C71F346}">
      <dgm:prSet/>
      <dgm:spPr/>
      <dgm:t>
        <a:bodyPr/>
        <a:lstStyle/>
        <a:p>
          <a:endParaRPr lang="en-US"/>
        </a:p>
      </dgm:t>
    </dgm:pt>
    <dgm:pt modelId="{E251C8DD-8CF1-4F1A-B771-4D0388D73851}">
      <dgm:prSet phldrT="[Text]"/>
      <dgm:spPr/>
      <dgm:t>
        <a:bodyPr/>
        <a:lstStyle/>
        <a:p>
          <a:endParaRPr lang="en-US"/>
        </a:p>
      </dgm:t>
    </dgm:pt>
    <dgm:pt modelId="{A0F90B46-1ECB-4C1C-A3DD-2DB5A1372B44}" type="parTrans" cxnId="{A439DADD-DD77-4B52-B275-E0A3EB74A688}">
      <dgm:prSet/>
      <dgm:spPr/>
      <dgm:t>
        <a:bodyPr/>
        <a:lstStyle/>
        <a:p>
          <a:endParaRPr lang="en-US"/>
        </a:p>
      </dgm:t>
    </dgm:pt>
    <dgm:pt modelId="{C54BE975-8DB2-4AAF-AFBE-038ADEDC060E}" type="sibTrans" cxnId="{A439DADD-DD77-4B52-B275-E0A3EB74A688}">
      <dgm:prSet/>
      <dgm:spPr/>
      <dgm:t>
        <a:bodyPr/>
        <a:lstStyle/>
        <a:p>
          <a:endParaRPr lang="en-US"/>
        </a:p>
      </dgm:t>
    </dgm:pt>
    <dgm:pt modelId="{FD1BFCE5-DF62-4B73-B7C4-F877CD5A59A9}">
      <dgm:prSet phldrT="[Text]" custT="1"/>
      <dgm:spPr/>
      <dgm:t>
        <a:bodyPr/>
        <a:lstStyle/>
        <a:p>
          <a:endParaRPr lang="en-US"/>
        </a:p>
      </dgm:t>
    </dgm:pt>
    <dgm:pt modelId="{32915026-BE6D-4094-B4FA-0841178F819E}" type="parTrans" cxnId="{D9CF68F5-381D-46E2-8F51-41B0D02640C8}">
      <dgm:prSet/>
      <dgm:spPr/>
      <dgm:t>
        <a:bodyPr/>
        <a:lstStyle/>
        <a:p>
          <a:endParaRPr lang="en-US"/>
        </a:p>
      </dgm:t>
    </dgm:pt>
    <dgm:pt modelId="{D9C5B5C9-5883-4621-81DD-D2E745A39128}" type="sibTrans" cxnId="{D9CF68F5-381D-46E2-8F51-41B0D02640C8}">
      <dgm:prSet/>
      <dgm:spPr/>
      <dgm:t>
        <a:bodyPr/>
        <a:lstStyle/>
        <a:p>
          <a:endParaRPr lang="en-US"/>
        </a:p>
      </dgm:t>
    </dgm:pt>
    <dgm:pt modelId="{14EAB7D4-D3FC-47EB-BD62-55884A60E687}">
      <dgm:prSet custT="1"/>
      <dgm:spPr/>
      <dgm:t>
        <a:bodyPr/>
        <a:lstStyle/>
        <a:p>
          <a:r>
            <a:rPr lang="en-US" sz="1400" dirty="0"/>
            <a:t>Homes Condos Acreage</a:t>
          </a:r>
        </a:p>
      </dgm:t>
    </dgm:pt>
    <dgm:pt modelId="{3E1F2D28-F508-4BA7-95EE-E2CDCEB4C591}" type="parTrans" cxnId="{609AE8B2-EE17-4039-945B-37E9AC7A93F9}">
      <dgm:prSet/>
      <dgm:spPr/>
      <dgm:t>
        <a:bodyPr/>
        <a:lstStyle/>
        <a:p>
          <a:endParaRPr lang="en-US"/>
        </a:p>
      </dgm:t>
    </dgm:pt>
    <dgm:pt modelId="{ECAEF205-5080-47BB-A529-B3934EEB33D5}" type="sibTrans" cxnId="{609AE8B2-EE17-4039-945B-37E9AC7A93F9}">
      <dgm:prSet/>
      <dgm:spPr/>
      <dgm:t>
        <a:bodyPr/>
        <a:lstStyle/>
        <a:p>
          <a:endParaRPr lang="en-US"/>
        </a:p>
      </dgm:t>
    </dgm:pt>
    <dgm:pt modelId="{276F5E8F-2D45-4674-AF6A-6EA9F4BA5795}">
      <dgm:prSet phldrT="[Text]" custT="1"/>
      <dgm:spPr/>
      <dgm:t>
        <a:bodyPr/>
        <a:lstStyle/>
        <a:p>
          <a:r>
            <a:rPr lang="en-US" sz="1800" dirty="0"/>
            <a:t>Fee / Non-Fee	</a:t>
          </a:r>
        </a:p>
      </dgm:t>
    </dgm:pt>
    <dgm:pt modelId="{14766C24-87FC-4B02-8E2A-5CE404425676}" type="sibTrans" cxnId="{3061B6CA-742B-4E9C-9B2F-3BACEE1B2AC4}">
      <dgm:prSet/>
      <dgm:spPr/>
      <dgm:t>
        <a:bodyPr/>
        <a:lstStyle/>
        <a:p>
          <a:endParaRPr lang="en-US"/>
        </a:p>
      </dgm:t>
    </dgm:pt>
    <dgm:pt modelId="{F1F30118-AD4C-4485-9ADD-844165CDD4FB}" type="parTrans" cxnId="{3061B6CA-742B-4E9C-9B2F-3BACEE1B2AC4}">
      <dgm:prSet/>
      <dgm:spPr/>
      <dgm:t>
        <a:bodyPr/>
        <a:lstStyle/>
        <a:p>
          <a:endParaRPr lang="en-US"/>
        </a:p>
      </dgm:t>
    </dgm:pt>
    <dgm:pt modelId="{D3DE623C-7F66-4657-87D5-8D0AF33A0BEC}">
      <dgm:prSet phldrT="[Text]" custT="1"/>
      <dgm:spPr/>
      <dgm:t>
        <a:bodyPr/>
        <a:lstStyle/>
        <a:p>
          <a:endParaRPr lang="en-US"/>
        </a:p>
      </dgm:t>
    </dgm:pt>
    <dgm:pt modelId="{C6B6F9D2-89C7-4E45-8F1D-095E6446CF64}" type="parTrans" cxnId="{C61C6F9B-987E-442C-862F-AD37A177BEE1}">
      <dgm:prSet/>
      <dgm:spPr/>
      <dgm:t>
        <a:bodyPr/>
        <a:lstStyle/>
        <a:p>
          <a:endParaRPr lang="en-US"/>
        </a:p>
      </dgm:t>
    </dgm:pt>
    <dgm:pt modelId="{4FCBB810-5B0E-4C2A-8DC3-FA8E2DAAE38A}" type="sibTrans" cxnId="{C61C6F9B-987E-442C-862F-AD37A177BEE1}">
      <dgm:prSet/>
      <dgm:spPr/>
      <dgm:t>
        <a:bodyPr/>
        <a:lstStyle/>
        <a:p>
          <a:endParaRPr lang="en-US"/>
        </a:p>
      </dgm:t>
    </dgm:pt>
    <dgm:pt modelId="{23395CB2-C9D1-4CF1-8E95-52C6B4030EB0}">
      <dgm:prSet phldrT="[Text]" custT="1"/>
      <dgm:spPr/>
      <dgm:t>
        <a:bodyPr/>
        <a:lstStyle/>
        <a:p>
          <a:endParaRPr lang="en-US"/>
        </a:p>
      </dgm:t>
    </dgm:pt>
    <dgm:pt modelId="{5CEF8C08-4502-4560-AA59-74A315AF0981}" type="parTrans" cxnId="{B8B01B78-66C6-4CDB-A902-4B154D7BB58F}">
      <dgm:prSet/>
      <dgm:spPr/>
      <dgm:t>
        <a:bodyPr/>
        <a:lstStyle/>
        <a:p>
          <a:endParaRPr lang="en-US"/>
        </a:p>
      </dgm:t>
    </dgm:pt>
    <dgm:pt modelId="{B8067D21-B08A-4797-81DD-A988514F4588}" type="sibTrans" cxnId="{B8B01B78-66C6-4CDB-A902-4B154D7BB58F}">
      <dgm:prSet/>
      <dgm:spPr/>
      <dgm:t>
        <a:bodyPr/>
        <a:lstStyle/>
        <a:p>
          <a:endParaRPr lang="en-US"/>
        </a:p>
      </dgm:t>
    </dgm:pt>
    <dgm:pt modelId="{1BCDEEBC-558F-4811-A94A-7D6CDEE931FC}">
      <dgm:prSet phldrT="[Text]" custT="1"/>
      <dgm:spPr/>
      <dgm:t>
        <a:bodyPr/>
        <a:lstStyle/>
        <a:p>
          <a:endParaRPr lang="en-US"/>
        </a:p>
      </dgm:t>
    </dgm:pt>
    <dgm:pt modelId="{92A470F8-D41A-4F33-AE80-85FDA842150C}" type="parTrans" cxnId="{F43940FF-353E-4AA6-BABA-FD74E6A62675}">
      <dgm:prSet/>
      <dgm:spPr/>
      <dgm:t>
        <a:bodyPr/>
        <a:lstStyle/>
        <a:p>
          <a:endParaRPr lang="en-US"/>
        </a:p>
      </dgm:t>
    </dgm:pt>
    <dgm:pt modelId="{0F0D56DC-EDAA-4134-92A8-568E651B2983}" type="sibTrans" cxnId="{F43940FF-353E-4AA6-BABA-FD74E6A62675}">
      <dgm:prSet/>
      <dgm:spPr/>
      <dgm:t>
        <a:bodyPr/>
        <a:lstStyle/>
        <a:p>
          <a:endParaRPr lang="en-US"/>
        </a:p>
      </dgm:t>
    </dgm:pt>
    <dgm:pt modelId="{8F59423C-0BA1-4646-B09D-B821F2544514}">
      <dgm:prSet phldrT="[Text]" custT="1"/>
      <dgm:spPr/>
      <dgm:t>
        <a:bodyPr/>
        <a:lstStyle/>
        <a:p>
          <a:endParaRPr lang="en-US"/>
        </a:p>
      </dgm:t>
    </dgm:pt>
    <dgm:pt modelId="{C183E322-B539-4F55-A916-E34B410CECBD}" type="parTrans" cxnId="{2B90319E-FE75-40D9-AB3C-8D54E28571F7}">
      <dgm:prSet/>
      <dgm:spPr/>
      <dgm:t>
        <a:bodyPr/>
        <a:lstStyle/>
        <a:p>
          <a:endParaRPr lang="en-US"/>
        </a:p>
      </dgm:t>
    </dgm:pt>
    <dgm:pt modelId="{365624BC-F948-48DF-BC56-CFDF20142232}" type="sibTrans" cxnId="{2B90319E-FE75-40D9-AB3C-8D54E28571F7}">
      <dgm:prSet/>
      <dgm:spPr/>
      <dgm:t>
        <a:bodyPr/>
        <a:lstStyle/>
        <a:p>
          <a:endParaRPr lang="en-US"/>
        </a:p>
      </dgm:t>
    </dgm:pt>
    <dgm:pt modelId="{1366C3E1-9020-4E06-80DE-ABE11E934C22}">
      <dgm:prSet phldrT="[Text]" custT="1"/>
      <dgm:spPr/>
      <dgm:t>
        <a:bodyPr/>
        <a:lstStyle/>
        <a:p>
          <a:endParaRPr lang="en-US"/>
        </a:p>
      </dgm:t>
    </dgm:pt>
    <dgm:pt modelId="{5413BFBB-F131-4522-86EB-20C92A40C435}" type="parTrans" cxnId="{6ACACFE4-AC2A-4FBB-97F4-3FEA664A5509}">
      <dgm:prSet/>
      <dgm:spPr/>
      <dgm:t>
        <a:bodyPr/>
        <a:lstStyle/>
        <a:p>
          <a:endParaRPr lang="en-US"/>
        </a:p>
      </dgm:t>
    </dgm:pt>
    <dgm:pt modelId="{DAB0C02B-DE51-4A04-B71D-D90701BFEB25}" type="sibTrans" cxnId="{6ACACFE4-AC2A-4FBB-97F4-3FEA664A5509}">
      <dgm:prSet/>
      <dgm:spPr/>
      <dgm:t>
        <a:bodyPr/>
        <a:lstStyle/>
        <a:p>
          <a:endParaRPr lang="en-US"/>
        </a:p>
      </dgm:t>
    </dgm:pt>
    <dgm:pt modelId="{9CB89804-D7E5-42D5-8A8F-10BC14E733F8}">
      <dgm:prSet custT="1"/>
      <dgm:spPr/>
      <dgm:t>
        <a:bodyPr/>
        <a:lstStyle/>
        <a:p>
          <a:r>
            <a:rPr lang="en-US" sz="1400" dirty="0"/>
            <a:t>Retail</a:t>
          </a:r>
        </a:p>
      </dgm:t>
    </dgm:pt>
    <dgm:pt modelId="{CDF8AF95-B8FF-4FC0-B801-9A840E75C038}" type="parTrans" cxnId="{9C8F7CD8-7E68-4636-9CCE-544CA7E6D1C8}">
      <dgm:prSet/>
      <dgm:spPr/>
      <dgm:t>
        <a:bodyPr/>
        <a:lstStyle/>
        <a:p>
          <a:endParaRPr lang="en-US"/>
        </a:p>
      </dgm:t>
    </dgm:pt>
    <dgm:pt modelId="{26CC0294-2144-42EA-9924-7EDF2121D983}" type="sibTrans" cxnId="{9C8F7CD8-7E68-4636-9CCE-544CA7E6D1C8}">
      <dgm:prSet/>
      <dgm:spPr/>
      <dgm:t>
        <a:bodyPr/>
        <a:lstStyle/>
        <a:p>
          <a:endParaRPr lang="en-US"/>
        </a:p>
      </dgm:t>
    </dgm:pt>
    <dgm:pt modelId="{4696FB61-4B3D-4474-B6F4-8C283FD86880}">
      <dgm:prSet custT="1"/>
      <dgm:spPr/>
      <dgm:t>
        <a:bodyPr/>
        <a:lstStyle/>
        <a:p>
          <a:r>
            <a:rPr lang="en-US" sz="1300" dirty="0"/>
            <a:t>Warehouse /Industrial</a:t>
          </a:r>
        </a:p>
      </dgm:t>
    </dgm:pt>
    <dgm:pt modelId="{8B7779E4-77BB-4BC2-BE7E-92487A37C35A}" type="parTrans" cxnId="{15B9E2B9-43C1-454C-89EC-A34D2C3D654A}">
      <dgm:prSet/>
      <dgm:spPr/>
      <dgm:t>
        <a:bodyPr/>
        <a:lstStyle/>
        <a:p>
          <a:endParaRPr lang="en-US"/>
        </a:p>
      </dgm:t>
    </dgm:pt>
    <dgm:pt modelId="{C7C5797D-5D3D-493C-9068-D5278F763253}" type="sibTrans" cxnId="{15B9E2B9-43C1-454C-89EC-A34D2C3D654A}">
      <dgm:prSet/>
      <dgm:spPr/>
      <dgm:t>
        <a:bodyPr/>
        <a:lstStyle/>
        <a:p>
          <a:endParaRPr lang="en-US"/>
        </a:p>
      </dgm:t>
    </dgm:pt>
    <dgm:pt modelId="{577BC86D-0AA1-4DA2-A3F1-32FA0700FCC3}">
      <dgm:prSet phldrT="[Text]" custT="1"/>
      <dgm:spPr/>
      <dgm:t>
        <a:bodyPr/>
        <a:lstStyle/>
        <a:p>
          <a:r>
            <a:rPr lang="en-US" sz="1400" dirty="0"/>
            <a:t>Special Purpose</a:t>
          </a:r>
        </a:p>
        <a:p>
          <a:r>
            <a:rPr lang="en-US" sz="1400" dirty="0"/>
            <a:t>Linear</a:t>
          </a:r>
        </a:p>
      </dgm:t>
    </dgm:pt>
    <dgm:pt modelId="{0AE57DF2-335F-4A69-985C-3DA668478707}" type="parTrans" cxnId="{4F8101F9-0623-4699-8890-61ECA400E7AA}">
      <dgm:prSet/>
      <dgm:spPr/>
      <dgm:t>
        <a:bodyPr/>
        <a:lstStyle/>
        <a:p>
          <a:endParaRPr lang="en-US"/>
        </a:p>
      </dgm:t>
    </dgm:pt>
    <dgm:pt modelId="{6402F410-9E12-4595-A390-A7116BC5936C}" type="sibTrans" cxnId="{4F8101F9-0623-4699-8890-61ECA400E7AA}">
      <dgm:prSet/>
      <dgm:spPr/>
      <dgm:t>
        <a:bodyPr/>
        <a:lstStyle/>
        <a:p>
          <a:endParaRPr lang="en-US"/>
        </a:p>
      </dgm:t>
    </dgm:pt>
    <dgm:pt modelId="{D4FEE50F-AD58-426E-BD16-D2E9D255ADC3}">
      <dgm:prSet phldrT="[Text]" custT="1"/>
      <dgm:spPr/>
      <dgm:t>
        <a:bodyPr/>
        <a:lstStyle/>
        <a:p>
          <a:endParaRPr lang="en-US"/>
        </a:p>
      </dgm:t>
    </dgm:pt>
    <dgm:pt modelId="{DED9139B-1FC6-48C2-A188-1874F2E6F3AF}" type="parTrans" cxnId="{80D37731-E92B-47CD-8434-7ECDD5279BBF}">
      <dgm:prSet/>
      <dgm:spPr/>
      <dgm:t>
        <a:bodyPr/>
        <a:lstStyle/>
        <a:p>
          <a:endParaRPr lang="en-US"/>
        </a:p>
      </dgm:t>
    </dgm:pt>
    <dgm:pt modelId="{510354D9-4658-4B87-8DBC-33612FA193C5}" type="sibTrans" cxnId="{80D37731-E92B-47CD-8434-7ECDD5279BBF}">
      <dgm:prSet/>
      <dgm:spPr/>
      <dgm:t>
        <a:bodyPr/>
        <a:lstStyle/>
        <a:p>
          <a:endParaRPr lang="en-US"/>
        </a:p>
      </dgm:t>
    </dgm:pt>
    <dgm:pt modelId="{6A1B3095-A07C-4D8B-9D92-2ACD1195B920}">
      <dgm:prSet phldrT="[Text]" custT="1"/>
      <dgm:spPr/>
      <dgm:t>
        <a:bodyPr/>
        <a:lstStyle/>
        <a:p>
          <a:endParaRPr lang="en-US"/>
        </a:p>
      </dgm:t>
    </dgm:pt>
    <dgm:pt modelId="{5908D3AD-B7D4-4A47-BB5F-26C6F495C184}" type="parTrans" cxnId="{027CE992-7309-42A9-840D-EA0A503284B6}">
      <dgm:prSet/>
      <dgm:spPr/>
      <dgm:t>
        <a:bodyPr/>
        <a:lstStyle/>
        <a:p>
          <a:endParaRPr lang="en-US"/>
        </a:p>
      </dgm:t>
    </dgm:pt>
    <dgm:pt modelId="{4C9B719A-790B-4080-BE4F-D3DFAA5DB9CE}" type="sibTrans" cxnId="{027CE992-7309-42A9-840D-EA0A503284B6}">
      <dgm:prSet/>
      <dgm:spPr/>
      <dgm:t>
        <a:bodyPr/>
        <a:lstStyle/>
        <a:p>
          <a:endParaRPr lang="en-US"/>
        </a:p>
      </dgm:t>
    </dgm:pt>
    <dgm:pt modelId="{9926348D-0574-4CEE-9BF1-ECC02D25A7E1}">
      <dgm:prSet phldrT="[Text]" custT="1"/>
      <dgm:spPr/>
      <dgm:t>
        <a:bodyPr/>
        <a:lstStyle/>
        <a:p>
          <a:r>
            <a:rPr lang="en-US" sz="1400" dirty="0"/>
            <a:t>Agriculture</a:t>
          </a:r>
        </a:p>
      </dgm:t>
    </dgm:pt>
    <dgm:pt modelId="{73F6AE2D-A7F8-466E-81BE-DEAB7B18C991}" type="parTrans" cxnId="{C7626EC0-2AE7-4A54-A0AE-5B69054BAE3B}">
      <dgm:prSet/>
      <dgm:spPr/>
      <dgm:t>
        <a:bodyPr/>
        <a:lstStyle/>
        <a:p>
          <a:endParaRPr lang="en-US" dirty="0"/>
        </a:p>
      </dgm:t>
    </dgm:pt>
    <dgm:pt modelId="{745088E0-2C77-4978-8715-E0E5B262A325}" type="sibTrans" cxnId="{C7626EC0-2AE7-4A54-A0AE-5B69054BAE3B}">
      <dgm:prSet/>
      <dgm:spPr/>
      <dgm:t>
        <a:bodyPr/>
        <a:lstStyle/>
        <a:p>
          <a:endParaRPr lang="en-US"/>
        </a:p>
      </dgm:t>
    </dgm:pt>
    <dgm:pt modelId="{77DC3D60-8907-46D8-B34B-3F6D70EFFD91}">
      <dgm:prSet phldrT="[Text]" custT="1"/>
      <dgm:spPr/>
      <dgm:t>
        <a:bodyPr/>
        <a:lstStyle/>
        <a:p>
          <a:r>
            <a:rPr lang="en-US" sz="1400" dirty="0"/>
            <a:t>Vacant land</a:t>
          </a:r>
        </a:p>
        <a:p>
          <a:endParaRPr lang="en-US" sz="1400" dirty="0"/>
        </a:p>
      </dgm:t>
    </dgm:pt>
    <dgm:pt modelId="{F86E1E10-D1AE-4821-A0F0-55ACC6465C8A}" type="parTrans" cxnId="{2B57901F-F221-4FC2-B11E-7EA944D80193}">
      <dgm:prSet/>
      <dgm:spPr/>
      <dgm:t>
        <a:bodyPr/>
        <a:lstStyle/>
        <a:p>
          <a:endParaRPr lang="en-US"/>
        </a:p>
      </dgm:t>
    </dgm:pt>
    <dgm:pt modelId="{D417D160-1339-457F-B092-111E378EF60A}" type="sibTrans" cxnId="{2B57901F-F221-4FC2-B11E-7EA944D80193}">
      <dgm:prSet/>
      <dgm:spPr/>
      <dgm:t>
        <a:bodyPr/>
        <a:lstStyle/>
        <a:p>
          <a:endParaRPr lang="en-US"/>
        </a:p>
      </dgm:t>
    </dgm:pt>
    <dgm:pt modelId="{895AB9EB-876E-43E2-BAFB-04A3F947436E}">
      <dgm:prSet phldrT="[Text]" custT="1"/>
      <dgm:spPr/>
      <dgm:t>
        <a:bodyPr/>
        <a:lstStyle/>
        <a:p>
          <a:endParaRPr lang="en-US"/>
        </a:p>
      </dgm:t>
    </dgm:pt>
    <dgm:pt modelId="{C1E19CAE-0995-4A3C-85D2-AB0B5643B13B}" type="parTrans" cxnId="{2B9D93A5-70BC-4BDE-8203-209D4AF9BA18}">
      <dgm:prSet/>
      <dgm:spPr/>
      <dgm:t>
        <a:bodyPr/>
        <a:lstStyle/>
        <a:p>
          <a:endParaRPr lang="en-US"/>
        </a:p>
      </dgm:t>
    </dgm:pt>
    <dgm:pt modelId="{1A5001E1-171A-465F-B08D-1E949D2EF38C}" type="sibTrans" cxnId="{2B9D93A5-70BC-4BDE-8203-209D4AF9BA18}">
      <dgm:prSet/>
      <dgm:spPr/>
      <dgm:t>
        <a:bodyPr/>
        <a:lstStyle/>
        <a:p>
          <a:endParaRPr lang="en-US"/>
        </a:p>
      </dgm:t>
    </dgm:pt>
    <dgm:pt modelId="{40513FCD-33A3-4871-8D34-59B3F62D0399}" type="pres">
      <dgm:prSet presAssocID="{E445D6A4-41E9-4ED7-9D72-F28F62FE06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1CB0C8-487F-4804-B026-1441EC62C16D}" type="pres">
      <dgm:prSet presAssocID="{276F5E8F-2D45-4674-AF6A-6EA9F4BA5795}" presName="centerShape" presStyleLbl="node0" presStyleIdx="0" presStyleCnt="1"/>
      <dgm:spPr/>
    </dgm:pt>
    <dgm:pt modelId="{7E0B8F38-5007-4012-A124-8542051DBC25}" type="pres">
      <dgm:prSet presAssocID="{3E1F2D28-F508-4BA7-95EE-E2CDCEB4C591}" presName="parTrans" presStyleLbl="sibTrans2D1" presStyleIdx="0" presStyleCnt="7"/>
      <dgm:spPr/>
    </dgm:pt>
    <dgm:pt modelId="{91C822D6-2743-4D5E-B674-7276392B3012}" type="pres">
      <dgm:prSet presAssocID="{3E1F2D28-F508-4BA7-95EE-E2CDCEB4C591}" presName="connectorText" presStyleLbl="sibTrans2D1" presStyleIdx="0" presStyleCnt="7"/>
      <dgm:spPr/>
    </dgm:pt>
    <dgm:pt modelId="{815E06F1-8786-4E5D-8313-ABE5E169BC3E}" type="pres">
      <dgm:prSet presAssocID="{14EAB7D4-D3FC-47EB-BD62-55884A60E687}" presName="node" presStyleLbl="node1" presStyleIdx="0" presStyleCnt="7">
        <dgm:presLayoutVars>
          <dgm:bulletEnabled val="1"/>
        </dgm:presLayoutVars>
      </dgm:prSet>
      <dgm:spPr/>
    </dgm:pt>
    <dgm:pt modelId="{3B4F59F2-18FE-471F-9A28-8B837D9111DD}" type="pres">
      <dgm:prSet presAssocID="{CDF8AF95-B8FF-4FC0-B801-9A840E75C038}" presName="parTrans" presStyleLbl="sibTrans2D1" presStyleIdx="1" presStyleCnt="7"/>
      <dgm:spPr/>
    </dgm:pt>
    <dgm:pt modelId="{4DD899BC-6B59-43E1-806A-F8E6709B1C29}" type="pres">
      <dgm:prSet presAssocID="{CDF8AF95-B8FF-4FC0-B801-9A840E75C038}" presName="connectorText" presStyleLbl="sibTrans2D1" presStyleIdx="1" presStyleCnt="7"/>
      <dgm:spPr/>
    </dgm:pt>
    <dgm:pt modelId="{A0E6B7FB-2BDA-4748-891E-CF8938B84557}" type="pres">
      <dgm:prSet presAssocID="{9CB89804-D7E5-42D5-8A8F-10BC14E733F8}" presName="node" presStyleLbl="node1" presStyleIdx="1" presStyleCnt="7">
        <dgm:presLayoutVars>
          <dgm:bulletEnabled val="1"/>
        </dgm:presLayoutVars>
      </dgm:prSet>
      <dgm:spPr/>
    </dgm:pt>
    <dgm:pt modelId="{10E82DF1-2A79-4981-AF56-759C709B407C}" type="pres">
      <dgm:prSet presAssocID="{8B7779E4-77BB-4BC2-BE7E-92487A37C35A}" presName="parTrans" presStyleLbl="sibTrans2D1" presStyleIdx="2" presStyleCnt="7"/>
      <dgm:spPr/>
    </dgm:pt>
    <dgm:pt modelId="{EB804F03-60FB-4112-B16A-C2D5416FB194}" type="pres">
      <dgm:prSet presAssocID="{8B7779E4-77BB-4BC2-BE7E-92487A37C35A}" presName="connectorText" presStyleLbl="sibTrans2D1" presStyleIdx="2" presStyleCnt="7"/>
      <dgm:spPr/>
    </dgm:pt>
    <dgm:pt modelId="{D98BE6EF-EB78-4BD2-8F86-2C386F297DDD}" type="pres">
      <dgm:prSet presAssocID="{4696FB61-4B3D-4474-B6F4-8C283FD86880}" presName="node" presStyleLbl="node1" presStyleIdx="2" presStyleCnt="7">
        <dgm:presLayoutVars>
          <dgm:bulletEnabled val="1"/>
        </dgm:presLayoutVars>
      </dgm:prSet>
      <dgm:spPr/>
    </dgm:pt>
    <dgm:pt modelId="{B0768B2E-4D19-4497-A54D-E8BA12252D80}" type="pres">
      <dgm:prSet presAssocID="{9C81C34D-44B7-43C5-B492-4C428A790869}" presName="parTrans" presStyleLbl="sibTrans2D1" presStyleIdx="3" presStyleCnt="7"/>
      <dgm:spPr/>
    </dgm:pt>
    <dgm:pt modelId="{7D6836EA-B341-416F-AF03-53DBB93F81A1}" type="pres">
      <dgm:prSet presAssocID="{9C81C34D-44B7-43C5-B492-4C428A790869}" presName="connectorText" presStyleLbl="sibTrans2D1" presStyleIdx="3" presStyleCnt="7"/>
      <dgm:spPr/>
    </dgm:pt>
    <dgm:pt modelId="{C119165C-972A-40D4-A44A-32DDD4C0A69D}" type="pres">
      <dgm:prSet presAssocID="{C3B8E43B-B598-432F-8FF5-4090864F18D2}" presName="node" presStyleLbl="node1" presStyleIdx="3" presStyleCnt="7">
        <dgm:presLayoutVars>
          <dgm:bulletEnabled val="1"/>
        </dgm:presLayoutVars>
      </dgm:prSet>
      <dgm:spPr/>
    </dgm:pt>
    <dgm:pt modelId="{84A3EAAD-96FD-42BF-8D6A-086132E41087}" type="pres">
      <dgm:prSet presAssocID="{0AE57DF2-335F-4A69-985C-3DA668478707}" presName="parTrans" presStyleLbl="sibTrans2D1" presStyleIdx="4" presStyleCnt="7"/>
      <dgm:spPr/>
    </dgm:pt>
    <dgm:pt modelId="{2CF8B921-F625-4F7B-86A8-8B152554308A}" type="pres">
      <dgm:prSet presAssocID="{0AE57DF2-335F-4A69-985C-3DA668478707}" presName="connectorText" presStyleLbl="sibTrans2D1" presStyleIdx="4" presStyleCnt="7"/>
      <dgm:spPr/>
    </dgm:pt>
    <dgm:pt modelId="{668EFBB5-294B-4201-8C8F-55CFFDF6F035}" type="pres">
      <dgm:prSet presAssocID="{577BC86D-0AA1-4DA2-A3F1-32FA0700FCC3}" presName="node" presStyleLbl="node1" presStyleIdx="4" presStyleCnt="7">
        <dgm:presLayoutVars>
          <dgm:bulletEnabled val="1"/>
        </dgm:presLayoutVars>
      </dgm:prSet>
      <dgm:spPr/>
    </dgm:pt>
    <dgm:pt modelId="{18144A53-D005-4F38-AF99-0B5E85A940E8}" type="pres">
      <dgm:prSet presAssocID="{73F6AE2D-A7F8-466E-81BE-DEAB7B18C991}" presName="parTrans" presStyleLbl="sibTrans2D1" presStyleIdx="5" presStyleCnt="7"/>
      <dgm:spPr/>
    </dgm:pt>
    <dgm:pt modelId="{A1F717F7-BE54-4E1D-92C7-1E2F61095ECE}" type="pres">
      <dgm:prSet presAssocID="{73F6AE2D-A7F8-466E-81BE-DEAB7B18C991}" presName="connectorText" presStyleLbl="sibTrans2D1" presStyleIdx="5" presStyleCnt="7"/>
      <dgm:spPr/>
    </dgm:pt>
    <dgm:pt modelId="{B9EED80E-3524-4655-AA7B-8E1DA9371A19}" type="pres">
      <dgm:prSet presAssocID="{9926348D-0574-4CEE-9BF1-ECC02D25A7E1}" presName="node" presStyleLbl="node1" presStyleIdx="5" presStyleCnt="7">
        <dgm:presLayoutVars>
          <dgm:bulletEnabled val="1"/>
        </dgm:presLayoutVars>
      </dgm:prSet>
      <dgm:spPr/>
    </dgm:pt>
    <dgm:pt modelId="{E5AE9EBF-1751-4BA0-A017-7DB1BADA399C}" type="pres">
      <dgm:prSet presAssocID="{F86E1E10-D1AE-4821-A0F0-55ACC6465C8A}" presName="parTrans" presStyleLbl="sibTrans2D1" presStyleIdx="6" presStyleCnt="7"/>
      <dgm:spPr/>
    </dgm:pt>
    <dgm:pt modelId="{A524BD01-74A0-405A-A2D6-AC7BFD2D0CD1}" type="pres">
      <dgm:prSet presAssocID="{F86E1E10-D1AE-4821-A0F0-55ACC6465C8A}" presName="connectorText" presStyleLbl="sibTrans2D1" presStyleIdx="6" presStyleCnt="7"/>
      <dgm:spPr/>
    </dgm:pt>
    <dgm:pt modelId="{6A872FBF-B614-4022-A360-4BF447CBA70C}" type="pres">
      <dgm:prSet presAssocID="{77DC3D60-8907-46D8-B34B-3F6D70EFFD91}" presName="node" presStyleLbl="node1" presStyleIdx="6" presStyleCnt="7">
        <dgm:presLayoutVars>
          <dgm:bulletEnabled val="1"/>
        </dgm:presLayoutVars>
      </dgm:prSet>
      <dgm:spPr/>
    </dgm:pt>
  </dgm:ptLst>
  <dgm:cxnLst>
    <dgm:cxn modelId="{BB78230F-8042-4008-80E7-19DC9E82BCD8}" type="presOf" srcId="{8B7779E4-77BB-4BC2-BE7E-92487A37C35A}" destId="{10E82DF1-2A79-4981-AF56-759C709B407C}" srcOrd="0" destOrd="0" presId="urn:microsoft.com/office/officeart/2005/8/layout/radial5"/>
    <dgm:cxn modelId="{2B57901F-F221-4FC2-B11E-7EA944D80193}" srcId="{276F5E8F-2D45-4674-AF6A-6EA9F4BA5795}" destId="{77DC3D60-8907-46D8-B34B-3F6D70EFFD91}" srcOrd="6" destOrd="0" parTransId="{F86E1E10-D1AE-4821-A0F0-55ACC6465C8A}" sibTransId="{D417D160-1339-457F-B092-111E378EF60A}"/>
    <dgm:cxn modelId="{CC83AB21-72E0-48EB-824E-200684C88A20}" type="presOf" srcId="{0AE57DF2-335F-4A69-985C-3DA668478707}" destId="{84A3EAAD-96FD-42BF-8D6A-086132E41087}" srcOrd="0" destOrd="0" presId="urn:microsoft.com/office/officeart/2005/8/layout/radial5"/>
    <dgm:cxn modelId="{2BD40623-2D9C-401F-BFC9-C05EA9427AFA}" type="presOf" srcId="{14EAB7D4-D3FC-47EB-BD62-55884A60E687}" destId="{815E06F1-8786-4E5D-8313-ABE5E169BC3E}" srcOrd="0" destOrd="0" presId="urn:microsoft.com/office/officeart/2005/8/layout/radial5"/>
    <dgm:cxn modelId="{669DD723-B039-4662-AC95-8539C09EEFCB}" type="presOf" srcId="{C3B8E43B-B598-432F-8FF5-4090864F18D2}" destId="{C119165C-972A-40D4-A44A-32DDD4C0A69D}" srcOrd="0" destOrd="0" presId="urn:microsoft.com/office/officeart/2005/8/layout/radial5"/>
    <dgm:cxn modelId="{95A7A626-A004-465F-BA63-4D069A060130}" type="presOf" srcId="{577BC86D-0AA1-4DA2-A3F1-32FA0700FCC3}" destId="{668EFBB5-294B-4201-8C8F-55CFFDF6F035}" srcOrd="0" destOrd="0" presId="urn:microsoft.com/office/officeart/2005/8/layout/radial5"/>
    <dgm:cxn modelId="{1F4EC42B-05C9-44B8-A55F-DEBB3C266194}" type="presOf" srcId="{CDF8AF95-B8FF-4FC0-B801-9A840E75C038}" destId="{3B4F59F2-18FE-471F-9A28-8B837D9111DD}" srcOrd="0" destOrd="0" presId="urn:microsoft.com/office/officeart/2005/8/layout/radial5"/>
    <dgm:cxn modelId="{80D37731-E92B-47CD-8434-7ECDD5279BBF}" srcId="{E251C8DD-8CF1-4F1A-B771-4D0388D73851}" destId="{D4FEE50F-AD58-426E-BD16-D2E9D255ADC3}" srcOrd="7" destOrd="0" parTransId="{DED9139B-1FC6-48C2-A188-1874F2E6F3AF}" sibTransId="{510354D9-4658-4B87-8DBC-33612FA193C5}"/>
    <dgm:cxn modelId="{F8E8DA33-D6A5-4185-83C2-85E70C35D565}" type="presOf" srcId="{CDF8AF95-B8FF-4FC0-B801-9A840E75C038}" destId="{4DD899BC-6B59-43E1-806A-F8E6709B1C29}" srcOrd="1" destOrd="0" presId="urn:microsoft.com/office/officeart/2005/8/layout/radial5"/>
    <dgm:cxn modelId="{D5EF693C-E1BB-4FB8-A0E4-535994E37092}" type="presOf" srcId="{9CB89804-D7E5-42D5-8A8F-10BC14E733F8}" destId="{A0E6B7FB-2BDA-4748-891E-CF8938B84557}" srcOrd="0" destOrd="0" presId="urn:microsoft.com/office/officeart/2005/8/layout/radial5"/>
    <dgm:cxn modelId="{5592A93F-1122-492D-B183-B5152BE6FD62}" type="presOf" srcId="{77DC3D60-8907-46D8-B34B-3F6D70EFFD91}" destId="{6A872FBF-B614-4022-A360-4BF447CBA70C}" srcOrd="0" destOrd="0" presId="urn:microsoft.com/office/officeart/2005/8/layout/radial5"/>
    <dgm:cxn modelId="{2348CD65-70EA-4C40-9971-8682DB7BF845}" type="presOf" srcId="{9C81C34D-44B7-43C5-B492-4C428A790869}" destId="{7D6836EA-B341-416F-AF03-53DBB93F81A1}" srcOrd="1" destOrd="0" presId="urn:microsoft.com/office/officeart/2005/8/layout/radial5"/>
    <dgm:cxn modelId="{A8144872-075D-43B8-9C8B-8CEE6782AEDB}" type="presOf" srcId="{9926348D-0574-4CEE-9BF1-ECC02D25A7E1}" destId="{B9EED80E-3524-4655-AA7B-8E1DA9371A19}" srcOrd="0" destOrd="0" presId="urn:microsoft.com/office/officeart/2005/8/layout/radial5"/>
    <dgm:cxn modelId="{B8B01B78-66C6-4CDB-A902-4B154D7BB58F}" srcId="{E251C8DD-8CF1-4F1A-B771-4D0388D73851}" destId="{23395CB2-C9D1-4CF1-8E95-52C6B4030EB0}" srcOrd="3" destOrd="0" parTransId="{5CEF8C08-4502-4560-AA59-74A315AF0981}" sibTransId="{B8067D21-B08A-4797-81DD-A988514F4588}"/>
    <dgm:cxn modelId="{64D9227F-9CBC-4000-9E6F-E6E0B0F37C6A}" type="presOf" srcId="{3E1F2D28-F508-4BA7-95EE-E2CDCEB4C591}" destId="{7E0B8F38-5007-4012-A124-8542051DBC25}" srcOrd="0" destOrd="0" presId="urn:microsoft.com/office/officeart/2005/8/layout/radial5"/>
    <dgm:cxn modelId="{7D666482-50D8-428A-908B-1294A8385FA4}" type="presOf" srcId="{73F6AE2D-A7F8-466E-81BE-DEAB7B18C991}" destId="{A1F717F7-BE54-4E1D-92C7-1E2F61095ECE}" srcOrd="1" destOrd="0" presId="urn:microsoft.com/office/officeart/2005/8/layout/radial5"/>
    <dgm:cxn modelId="{CF03CB84-EAA0-4F8A-AABA-A27E7A8F5C08}" type="presOf" srcId="{F86E1E10-D1AE-4821-A0F0-55ACC6465C8A}" destId="{A524BD01-74A0-405A-A2D6-AC7BFD2D0CD1}" srcOrd="1" destOrd="0" presId="urn:microsoft.com/office/officeart/2005/8/layout/radial5"/>
    <dgm:cxn modelId="{A3A2758E-0D5F-4B2C-9715-324F3C71F346}" srcId="{276F5E8F-2D45-4674-AF6A-6EA9F4BA5795}" destId="{C3B8E43B-B598-432F-8FF5-4090864F18D2}" srcOrd="3" destOrd="0" parTransId="{9C81C34D-44B7-43C5-B492-4C428A790869}" sibTransId="{064EB5BA-37C6-4662-B4F5-4F13D9EC082D}"/>
    <dgm:cxn modelId="{62FA1690-2CCC-467C-845E-3C9669B71A48}" type="presOf" srcId="{0AE57DF2-335F-4A69-985C-3DA668478707}" destId="{2CF8B921-F625-4F7B-86A8-8B152554308A}" srcOrd="1" destOrd="0" presId="urn:microsoft.com/office/officeart/2005/8/layout/radial5"/>
    <dgm:cxn modelId="{027CE992-7309-42A9-840D-EA0A503284B6}" srcId="{E251C8DD-8CF1-4F1A-B771-4D0388D73851}" destId="{6A1B3095-A07C-4D8B-9D92-2ACD1195B920}" srcOrd="8" destOrd="0" parTransId="{5908D3AD-B7D4-4A47-BB5F-26C6F495C184}" sibTransId="{4C9B719A-790B-4080-BE4F-D3DFAA5DB9CE}"/>
    <dgm:cxn modelId="{41E77E98-9176-4904-B7E6-C9C57F21C826}" type="presOf" srcId="{3E1F2D28-F508-4BA7-95EE-E2CDCEB4C591}" destId="{91C822D6-2743-4D5E-B674-7276392B3012}" srcOrd="1" destOrd="0" presId="urn:microsoft.com/office/officeart/2005/8/layout/radial5"/>
    <dgm:cxn modelId="{C61C6F9B-987E-442C-862F-AD37A177BEE1}" srcId="{E251C8DD-8CF1-4F1A-B771-4D0388D73851}" destId="{D3DE623C-7F66-4657-87D5-8D0AF33A0BEC}" srcOrd="1" destOrd="0" parTransId="{C6B6F9D2-89C7-4E45-8F1D-095E6446CF64}" sibTransId="{4FCBB810-5B0E-4C2A-8DC3-FA8E2DAAE38A}"/>
    <dgm:cxn modelId="{2B90319E-FE75-40D9-AB3C-8D54E28571F7}" srcId="{E251C8DD-8CF1-4F1A-B771-4D0388D73851}" destId="{8F59423C-0BA1-4646-B09D-B821F2544514}" srcOrd="5" destOrd="0" parTransId="{C183E322-B539-4F55-A916-E34B410CECBD}" sibTransId="{365624BC-F948-48DF-BC56-CFDF20142232}"/>
    <dgm:cxn modelId="{2B9D93A5-70BC-4BDE-8203-209D4AF9BA18}" srcId="{E251C8DD-8CF1-4F1A-B771-4D0388D73851}" destId="{895AB9EB-876E-43E2-BAFB-04A3F947436E}" srcOrd="2" destOrd="0" parTransId="{C1E19CAE-0995-4A3C-85D2-AB0B5643B13B}" sibTransId="{1A5001E1-171A-465F-B08D-1E949D2EF38C}"/>
    <dgm:cxn modelId="{3D244CA6-6442-43C0-A655-381FD65C0E05}" type="presOf" srcId="{E445D6A4-41E9-4ED7-9D72-F28F62FE0659}" destId="{40513FCD-33A3-4871-8D34-59B3F62D0399}" srcOrd="0" destOrd="0" presId="urn:microsoft.com/office/officeart/2005/8/layout/radial5"/>
    <dgm:cxn modelId="{609AE8B2-EE17-4039-945B-37E9AC7A93F9}" srcId="{276F5E8F-2D45-4674-AF6A-6EA9F4BA5795}" destId="{14EAB7D4-D3FC-47EB-BD62-55884A60E687}" srcOrd="0" destOrd="0" parTransId="{3E1F2D28-F508-4BA7-95EE-E2CDCEB4C591}" sibTransId="{ECAEF205-5080-47BB-A529-B3934EEB33D5}"/>
    <dgm:cxn modelId="{15B9E2B9-43C1-454C-89EC-A34D2C3D654A}" srcId="{276F5E8F-2D45-4674-AF6A-6EA9F4BA5795}" destId="{4696FB61-4B3D-4474-B6F4-8C283FD86880}" srcOrd="2" destOrd="0" parTransId="{8B7779E4-77BB-4BC2-BE7E-92487A37C35A}" sibTransId="{C7C5797D-5D3D-493C-9068-D5278F763253}"/>
    <dgm:cxn modelId="{C7626EC0-2AE7-4A54-A0AE-5B69054BAE3B}" srcId="{276F5E8F-2D45-4674-AF6A-6EA9F4BA5795}" destId="{9926348D-0574-4CEE-9BF1-ECC02D25A7E1}" srcOrd="5" destOrd="0" parTransId="{73F6AE2D-A7F8-466E-81BE-DEAB7B18C991}" sibTransId="{745088E0-2C77-4978-8715-E0E5B262A325}"/>
    <dgm:cxn modelId="{3061B6CA-742B-4E9C-9B2F-3BACEE1B2AC4}" srcId="{E445D6A4-41E9-4ED7-9D72-F28F62FE0659}" destId="{276F5E8F-2D45-4674-AF6A-6EA9F4BA5795}" srcOrd="0" destOrd="0" parTransId="{F1F30118-AD4C-4485-9ADD-844165CDD4FB}" sibTransId="{14766C24-87FC-4B02-8E2A-5CE404425676}"/>
    <dgm:cxn modelId="{3B36DBCF-BAFA-4711-A93F-B4DF77E16A7A}" type="presOf" srcId="{4696FB61-4B3D-4474-B6F4-8C283FD86880}" destId="{D98BE6EF-EB78-4BD2-8F86-2C386F297DDD}" srcOrd="0" destOrd="0" presId="urn:microsoft.com/office/officeart/2005/8/layout/radial5"/>
    <dgm:cxn modelId="{9C8F7CD8-7E68-4636-9CCE-544CA7E6D1C8}" srcId="{276F5E8F-2D45-4674-AF6A-6EA9F4BA5795}" destId="{9CB89804-D7E5-42D5-8A8F-10BC14E733F8}" srcOrd="1" destOrd="0" parTransId="{CDF8AF95-B8FF-4FC0-B801-9A840E75C038}" sibTransId="{26CC0294-2144-42EA-9924-7EDF2121D983}"/>
    <dgm:cxn modelId="{A439DADD-DD77-4B52-B275-E0A3EB74A688}" srcId="{E445D6A4-41E9-4ED7-9D72-F28F62FE0659}" destId="{E251C8DD-8CF1-4F1A-B771-4D0388D73851}" srcOrd="1" destOrd="0" parTransId="{A0F90B46-1ECB-4C1C-A3DD-2DB5A1372B44}" sibTransId="{C54BE975-8DB2-4AAF-AFBE-038ADEDC060E}"/>
    <dgm:cxn modelId="{B48D80DE-7BA8-4457-AF64-87CAB64ACDE3}" type="presOf" srcId="{73F6AE2D-A7F8-466E-81BE-DEAB7B18C991}" destId="{18144A53-D005-4F38-AF99-0B5E85A940E8}" srcOrd="0" destOrd="0" presId="urn:microsoft.com/office/officeart/2005/8/layout/radial5"/>
    <dgm:cxn modelId="{6ACACFE4-AC2A-4FBB-97F4-3FEA664A5509}" srcId="{E251C8DD-8CF1-4F1A-B771-4D0388D73851}" destId="{1366C3E1-9020-4E06-80DE-ABE11E934C22}" srcOrd="6" destOrd="0" parTransId="{5413BFBB-F131-4522-86EB-20C92A40C435}" sibTransId="{DAB0C02B-DE51-4A04-B71D-D90701BFEB25}"/>
    <dgm:cxn modelId="{CC1605E7-2C90-42DF-B008-25042443E942}" type="presOf" srcId="{8B7779E4-77BB-4BC2-BE7E-92487A37C35A}" destId="{EB804F03-60FB-4112-B16A-C2D5416FB194}" srcOrd="1" destOrd="0" presId="urn:microsoft.com/office/officeart/2005/8/layout/radial5"/>
    <dgm:cxn modelId="{831A5FE9-5DB1-43C6-8A0E-928F5644B384}" type="presOf" srcId="{276F5E8F-2D45-4674-AF6A-6EA9F4BA5795}" destId="{971CB0C8-487F-4804-B026-1441EC62C16D}" srcOrd="0" destOrd="0" presId="urn:microsoft.com/office/officeart/2005/8/layout/radial5"/>
    <dgm:cxn modelId="{D9CF68F5-381D-46E2-8F51-41B0D02640C8}" srcId="{E251C8DD-8CF1-4F1A-B771-4D0388D73851}" destId="{FD1BFCE5-DF62-4B73-B7C4-F877CD5A59A9}" srcOrd="0" destOrd="0" parTransId="{32915026-BE6D-4094-B4FA-0841178F819E}" sibTransId="{D9C5B5C9-5883-4621-81DD-D2E745A39128}"/>
    <dgm:cxn modelId="{A30EA4F7-E9E6-42A4-B06D-21F9F29A95F9}" type="presOf" srcId="{F86E1E10-D1AE-4821-A0F0-55ACC6465C8A}" destId="{E5AE9EBF-1751-4BA0-A017-7DB1BADA399C}" srcOrd="0" destOrd="0" presId="urn:microsoft.com/office/officeart/2005/8/layout/radial5"/>
    <dgm:cxn modelId="{4F8101F9-0623-4699-8890-61ECA400E7AA}" srcId="{276F5E8F-2D45-4674-AF6A-6EA9F4BA5795}" destId="{577BC86D-0AA1-4DA2-A3F1-32FA0700FCC3}" srcOrd="4" destOrd="0" parTransId="{0AE57DF2-335F-4A69-985C-3DA668478707}" sibTransId="{6402F410-9E12-4595-A390-A7116BC5936C}"/>
    <dgm:cxn modelId="{F43940FF-353E-4AA6-BABA-FD74E6A62675}" srcId="{E251C8DD-8CF1-4F1A-B771-4D0388D73851}" destId="{1BCDEEBC-558F-4811-A94A-7D6CDEE931FC}" srcOrd="4" destOrd="0" parTransId="{92A470F8-D41A-4F33-AE80-85FDA842150C}" sibTransId="{0F0D56DC-EDAA-4134-92A8-568E651B2983}"/>
    <dgm:cxn modelId="{E032DAFF-6A25-4242-A079-F08B44721020}" type="presOf" srcId="{9C81C34D-44B7-43C5-B492-4C428A790869}" destId="{B0768B2E-4D19-4497-A54D-E8BA12252D80}" srcOrd="0" destOrd="0" presId="urn:microsoft.com/office/officeart/2005/8/layout/radial5"/>
    <dgm:cxn modelId="{0BF27DFF-0FCD-4F3A-A3DC-480E496093C6}" type="presParOf" srcId="{40513FCD-33A3-4871-8D34-59B3F62D0399}" destId="{971CB0C8-487F-4804-B026-1441EC62C16D}" srcOrd="0" destOrd="0" presId="urn:microsoft.com/office/officeart/2005/8/layout/radial5"/>
    <dgm:cxn modelId="{4C2592CD-C64F-4BEE-80A3-97C75C233B80}" type="presParOf" srcId="{40513FCD-33A3-4871-8D34-59B3F62D0399}" destId="{7E0B8F38-5007-4012-A124-8542051DBC25}" srcOrd="1" destOrd="0" presId="urn:microsoft.com/office/officeart/2005/8/layout/radial5"/>
    <dgm:cxn modelId="{D687F216-179A-4187-8733-4BED75F3E8C1}" type="presParOf" srcId="{7E0B8F38-5007-4012-A124-8542051DBC25}" destId="{91C822D6-2743-4D5E-B674-7276392B3012}" srcOrd="0" destOrd="0" presId="urn:microsoft.com/office/officeart/2005/8/layout/radial5"/>
    <dgm:cxn modelId="{FEC29C13-9F32-4C44-9D7B-D8405F8C41AA}" type="presParOf" srcId="{40513FCD-33A3-4871-8D34-59B3F62D0399}" destId="{815E06F1-8786-4E5D-8313-ABE5E169BC3E}" srcOrd="2" destOrd="0" presId="urn:microsoft.com/office/officeart/2005/8/layout/radial5"/>
    <dgm:cxn modelId="{5EF71554-DF24-496A-9055-33458FDFAB44}" type="presParOf" srcId="{40513FCD-33A3-4871-8D34-59B3F62D0399}" destId="{3B4F59F2-18FE-471F-9A28-8B837D9111DD}" srcOrd="3" destOrd="0" presId="urn:microsoft.com/office/officeart/2005/8/layout/radial5"/>
    <dgm:cxn modelId="{6BE3C83D-3CBD-4E60-8FE3-10F1D78625C7}" type="presParOf" srcId="{3B4F59F2-18FE-471F-9A28-8B837D9111DD}" destId="{4DD899BC-6B59-43E1-806A-F8E6709B1C29}" srcOrd="0" destOrd="0" presId="urn:microsoft.com/office/officeart/2005/8/layout/radial5"/>
    <dgm:cxn modelId="{C33E2C66-3456-41F6-A47E-120E6D16C1F1}" type="presParOf" srcId="{40513FCD-33A3-4871-8D34-59B3F62D0399}" destId="{A0E6B7FB-2BDA-4748-891E-CF8938B84557}" srcOrd="4" destOrd="0" presId="urn:microsoft.com/office/officeart/2005/8/layout/radial5"/>
    <dgm:cxn modelId="{25E43AB6-8F44-4316-BEB9-D1675395B984}" type="presParOf" srcId="{40513FCD-33A3-4871-8D34-59B3F62D0399}" destId="{10E82DF1-2A79-4981-AF56-759C709B407C}" srcOrd="5" destOrd="0" presId="urn:microsoft.com/office/officeart/2005/8/layout/radial5"/>
    <dgm:cxn modelId="{93A37A8A-5B65-492F-A4A1-D9B2A090A267}" type="presParOf" srcId="{10E82DF1-2A79-4981-AF56-759C709B407C}" destId="{EB804F03-60FB-4112-B16A-C2D5416FB194}" srcOrd="0" destOrd="0" presId="urn:microsoft.com/office/officeart/2005/8/layout/radial5"/>
    <dgm:cxn modelId="{71A756A1-2B59-4AE6-97BE-9EF2C35FC2B2}" type="presParOf" srcId="{40513FCD-33A3-4871-8D34-59B3F62D0399}" destId="{D98BE6EF-EB78-4BD2-8F86-2C386F297DDD}" srcOrd="6" destOrd="0" presId="urn:microsoft.com/office/officeart/2005/8/layout/radial5"/>
    <dgm:cxn modelId="{DFD03E69-1056-4755-81CE-7CC3C50F0405}" type="presParOf" srcId="{40513FCD-33A3-4871-8D34-59B3F62D0399}" destId="{B0768B2E-4D19-4497-A54D-E8BA12252D80}" srcOrd="7" destOrd="0" presId="urn:microsoft.com/office/officeart/2005/8/layout/radial5"/>
    <dgm:cxn modelId="{0F758EC2-857E-48CE-84A5-99E1D9DC69D2}" type="presParOf" srcId="{B0768B2E-4D19-4497-A54D-E8BA12252D80}" destId="{7D6836EA-B341-416F-AF03-53DBB93F81A1}" srcOrd="0" destOrd="0" presId="urn:microsoft.com/office/officeart/2005/8/layout/radial5"/>
    <dgm:cxn modelId="{A5687C3D-CEAB-4DA8-B327-C614D89B83A1}" type="presParOf" srcId="{40513FCD-33A3-4871-8D34-59B3F62D0399}" destId="{C119165C-972A-40D4-A44A-32DDD4C0A69D}" srcOrd="8" destOrd="0" presId="urn:microsoft.com/office/officeart/2005/8/layout/radial5"/>
    <dgm:cxn modelId="{145D5F6D-C03E-499F-A455-8EA5DC08CF75}" type="presParOf" srcId="{40513FCD-33A3-4871-8D34-59B3F62D0399}" destId="{84A3EAAD-96FD-42BF-8D6A-086132E41087}" srcOrd="9" destOrd="0" presId="urn:microsoft.com/office/officeart/2005/8/layout/radial5"/>
    <dgm:cxn modelId="{D50A7B2C-0C46-42EF-8CDE-37D6CB0749CD}" type="presParOf" srcId="{84A3EAAD-96FD-42BF-8D6A-086132E41087}" destId="{2CF8B921-F625-4F7B-86A8-8B152554308A}" srcOrd="0" destOrd="0" presId="urn:microsoft.com/office/officeart/2005/8/layout/radial5"/>
    <dgm:cxn modelId="{35C20CC7-68BE-4C09-A483-22AFC505B435}" type="presParOf" srcId="{40513FCD-33A3-4871-8D34-59B3F62D0399}" destId="{668EFBB5-294B-4201-8C8F-55CFFDF6F035}" srcOrd="10" destOrd="0" presId="urn:microsoft.com/office/officeart/2005/8/layout/radial5"/>
    <dgm:cxn modelId="{998B317C-AC9D-4DF3-BA3C-E9BB34BA904B}" type="presParOf" srcId="{40513FCD-33A3-4871-8D34-59B3F62D0399}" destId="{18144A53-D005-4F38-AF99-0B5E85A940E8}" srcOrd="11" destOrd="0" presId="urn:microsoft.com/office/officeart/2005/8/layout/radial5"/>
    <dgm:cxn modelId="{80D67E87-4672-4C97-823F-4F4AB7B2D29D}" type="presParOf" srcId="{18144A53-D005-4F38-AF99-0B5E85A940E8}" destId="{A1F717F7-BE54-4E1D-92C7-1E2F61095ECE}" srcOrd="0" destOrd="0" presId="urn:microsoft.com/office/officeart/2005/8/layout/radial5"/>
    <dgm:cxn modelId="{82018B7D-AB5D-46A1-9D36-A88839057AAA}" type="presParOf" srcId="{40513FCD-33A3-4871-8D34-59B3F62D0399}" destId="{B9EED80E-3524-4655-AA7B-8E1DA9371A19}" srcOrd="12" destOrd="0" presId="urn:microsoft.com/office/officeart/2005/8/layout/radial5"/>
    <dgm:cxn modelId="{3BCF1CE8-0F20-4FAE-8F3E-304684C3CDB5}" type="presParOf" srcId="{40513FCD-33A3-4871-8D34-59B3F62D0399}" destId="{E5AE9EBF-1751-4BA0-A017-7DB1BADA399C}" srcOrd="13" destOrd="0" presId="urn:microsoft.com/office/officeart/2005/8/layout/radial5"/>
    <dgm:cxn modelId="{1B4D4422-199D-4647-BF3C-A55275E05A32}" type="presParOf" srcId="{E5AE9EBF-1751-4BA0-A017-7DB1BADA399C}" destId="{A524BD01-74A0-405A-A2D6-AC7BFD2D0CD1}" srcOrd="0" destOrd="0" presId="urn:microsoft.com/office/officeart/2005/8/layout/radial5"/>
    <dgm:cxn modelId="{DCC1CBDB-94F6-4FD6-A772-B25FAACFD171}" type="presParOf" srcId="{40513FCD-33A3-4871-8D34-59B3F62D0399}" destId="{6A872FBF-B614-4022-A360-4BF447CBA70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9FB2DF-E0B3-4350-B339-883352B1756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DDC82B-7E54-4DBE-B7A8-E86DEE0CA55C}">
      <dgm:prSet phldrT="[Text]"/>
      <dgm:spPr/>
      <dgm:t>
        <a:bodyPr/>
        <a:lstStyle/>
        <a:p>
          <a:r>
            <a:rPr lang="en-US" dirty="0"/>
            <a:t>Question about your education qualifications/credits, registering for classes, registering for AEP Written Exam	</a:t>
          </a:r>
        </a:p>
      </dgm:t>
    </dgm:pt>
    <dgm:pt modelId="{F35B14AA-97C0-496E-B812-54C7AB5A0B64}" type="parTrans" cxnId="{94ABD6F0-4E17-4997-B8C2-DC0FD8B0F3CA}">
      <dgm:prSet/>
      <dgm:spPr/>
      <dgm:t>
        <a:bodyPr/>
        <a:lstStyle/>
        <a:p>
          <a:endParaRPr lang="en-US"/>
        </a:p>
      </dgm:t>
    </dgm:pt>
    <dgm:pt modelId="{A05FF57D-41D8-4CDB-8EC4-E87FD87B7BE8}" type="sibTrans" cxnId="{94ABD6F0-4E17-4997-B8C2-DC0FD8B0F3CA}">
      <dgm:prSet/>
      <dgm:spPr/>
      <dgm:t>
        <a:bodyPr/>
        <a:lstStyle/>
        <a:p>
          <a:endParaRPr lang="en-US"/>
        </a:p>
      </dgm:t>
    </dgm:pt>
    <dgm:pt modelId="{DDA527BA-8014-4B78-92AA-5DACAE1F52EF}">
      <dgm:prSet phldrT="[Text]"/>
      <dgm:spPr/>
      <dgm:t>
        <a:bodyPr/>
        <a:lstStyle/>
        <a:p>
          <a:r>
            <a:rPr lang="en-US" dirty="0"/>
            <a:t>Contact UBC</a:t>
          </a:r>
        </a:p>
      </dgm:t>
    </dgm:pt>
    <dgm:pt modelId="{3CD99B6A-8C95-4454-BD7C-072D1EBE51B1}" type="parTrans" cxnId="{6851CA21-7AE5-4F74-8B2E-EDB2F44440B2}">
      <dgm:prSet/>
      <dgm:spPr/>
      <dgm:t>
        <a:bodyPr/>
        <a:lstStyle/>
        <a:p>
          <a:endParaRPr lang="en-US"/>
        </a:p>
      </dgm:t>
    </dgm:pt>
    <dgm:pt modelId="{9B38AD39-D54A-4119-87DE-B2B405C5122B}" type="sibTrans" cxnId="{6851CA21-7AE5-4F74-8B2E-EDB2F44440B2}">
      <dgm:prSet/>
      <dgm:spPr/>
      <dgm:t>
        <a:bodyPr/>
        <a:lstStyle/>
        <a:p>
          <a:endParaRPr lang="en-US"/>
        </a:p>
      </dgm:t>
    </dgm:pt>
    <dgm:pt modelId="{135ED60C-8D1E-4CCB-BDC6-21F1259450D9}">
      <dgm:prSet phldrT="[Text]"/>
      <dgm:spPr/>
      <dgm:t>
        <a:bodyPr/>
        <a:lstStyle/>
        <a:p>
          <a:r>
            <a:rPr lang="en-US" dirty="0"/>
            <a:t>Questions about applying to be a Candidate, classroom Professional Practice Seminar, provincial networks/meetings opportunities		</a:t>
          </a:r>
        </a:p>
      </dgm:t>
    </dgm:pt>
    <dgm:pt modelId="{966ECC7A-20B6-4855-948E-F69BD6E21226}" type="parTrans" cxnId="{2A5E1302-D0BD-4015-BBD2-A57D0921F8E4}">
      <dgm:prSet/>
      <dgm:spPr/>
      <dgm:t>
        <a:bodyPr/>
        <a:lstStyle/>
        <a:p>
          <a:endParaRPr lang="en-US"/>
        </a:p>
      </dgm:t>
    </dgm:pt>
    <dgm:pt modelId="{05E97CCF-681C-4C2B-8ECD-E7948B51C18E}" type="sibTrans" cxnId="{2A5E1302-D0BD-4015-BBD2-A57D0921F8E4}">
      <dgm:prSet/>
      <dgm:spPr/>
      <dgm:t>
        <a:bodyPr/>
        <a:lstStyle/>
        <a:p>
          <a:endParaRPr lang="en-US"/>
        </a:p>
      </dgm:t>
    </dgm:pt>
    <dgm:pt modelId="{1799AF92-61A0-4926-ADC3-B67A5A150DEF}">
      <dgm:prSet phldrT="[Text]"/>
      <dgm:spPr/>
      <dgm:t>
        <a:bodyPr/>
        <a:lstStyle/>
        <a:p>
          <a:r>
            <a:rPr lang="en-US" dirty="0"/>
            <a:t>Contact Provincial Affiliate</a:t>
          </a:r>
        </a:p>
      </dgm:t>
    </dgm:pt>
    <dgm:pt modelId="{27489E27-B790-43EC-8A9A-341D8D24FC9F}" type="parTrans" cxnId="{5CA533AE-0A00-4894-89DB-F0870535231C}">
      <dgm:prSet/>
      <dgm:spPr/>
      <dgm:t>
        <a:bodyPr/>
        <a:lstStyle/>
        <a:p>
          <a:endParaRPr lang="en-US"/>
        </a:p>
      </dgm:t>
    </dgm:pt>
    <dgm:pt modelId="{92A4918A-B79D-412A-87FF-CFED6BF86972}" type="sibTrans" cxnId="{5CA533AE-0A00-4894-89DB-F0870535231C}">
      <dgm:prSet/>
      <dgm:spPr/>
      <dgm:t>
        <a:bodyPr/>
        <a:lstStyle/>
        <a:p>
          <a:endParaRPr lang="en-US"/>
        </a:p>
      </dgm:t>
    </dgm:pt>
    <dgm:pt modelId="{4AA3FA49-2316-44DA-B5AC-719B4EAC1BD0}">
      <dgm:prSet phldrT="[Text]"/>
      <dgm:spPr/>
      <dgm:t>
        <a:bodyPr/>
        <a:lstStyle/>
        <a:p>
          <a:r>
            <a:rPr lang="en-US" dirty="0"/>
            <a:t>Questions about membership benefits, Work Product Review, CPD, Professional Competency Interviews, Applied Experience, Professional Practice Seminar online/webinar, membership dues, liability insurance</a:t>
          </a:r>
        </a:p>
      </dgm:t>
    </dgm:pt>
    <dgm:pt modelId="{33F2CACB-927C-44D4-B310-A9D2096920A3}" type="parTrans" cxnId="{C23AD4D7-6C80-4084-B4F1-C77169080C83}">
      <dgm:prSet/>
      <dgm:spPr/>
      <dgm:t>
        <a:bodyPr/>
        <a:lstStyle/>
        <a:p>
          <a:endParaRPr lang="en-US"/>
        </a:p>
      </dgm:t>
    </dgm:pt>
    <dgm:pt modelId="{F15F9631-9B73-4FA0-B3B4-C192E9DE9E65}" type="sibTrans" cxnId="{C23AD4D7-6C80-4084-B4F1-C77169080C83}">
      <dgm:prSet/>
      <dgm:spPr/>
      <dgm:t>
        <a:bodyPr/>
        <a:lstStyle/>
        <a:p>
          <a:endParaRPr lang="en-US"/>
        </a:p>
      </dgm:t>
    </dgm:pt>
    <dgm:pt modelId="{F8FA8696-71A5-4FA9-8EC8-B3EB27B75508}">
      <dgm:prSet phldrT="[Text]"/>
      <dgm:spPr/>
      <dgm:t>
        <a:bodyPr/>
        <a:lstStyle/>
        <a:p>
          <a:r>
            <a:rPr lang="en-US" dirty="0"/>
            <a:t>Contact National Office</a:t>
          </a:r>
        </a:p>
      </dgm:t>
    </dgm:pt>
    <dgm:pt modelId="{8142E8A7-91FF-4435-A0E8-32990E76EB9D}" type="parTrans" cxnId="{F3B3E1D0-CF3B-4DD0-AED8-B3FBDDC6FB24}">
      <dgm:prSet/>
      <dgm:spPr/>
      <dgm:t>
        <a:bodyPr/>
        <a:lstStyle/>
        <a:p>
          <a:endParaRPr lang="en-US"/>
        </a:p>
      </dgm:t>
    </dgm:pt>
    <dgm:pt modelId="{83153A28-0DD5-4CDA-97F9-C9D0D663A015}" type="sibTrans" cxnId="{F3B3E1D0-CF3B-4DD0-AED8-B3FBDDC6FB24}">
      <dgm:prSet/>
      <dgm:spPr/>
      <dgm:t>
        <a:bodyPr/>
        <a:lstStyle/>
        <a:p>
          <a:endParaRPr lang="en-US"/>
        </a:p>
      </dgm:t>
    </dgm:pt>
    <dgm:pt modelId="{75539F93-C4B1-4BA3-A955-85D7C4A300F1}" type="pres">
      <dgm:prSet presAssocID="{229FB2DF-E0B3-4350-B339-883352B1756D}" presName="Name0" presStyleCnt="0">
        <dgm:presLayoutVars>
          <dgm:dir/>
          <dgm:animLvl val="lvl"/>
          <dgm:resizeHandles val="exact"/>
        </dgm:presLayoutVars>
      </dgm:prSet>
      <dgm:spPr/>
    </dgm:pt>
    <dgm:pt modelId="{2F7C7AEF-5464-4FBF-940A-12684E7B189D}" type="pres">
      <dgm:prSet presAssocID="{08DDC82B-7E54-4DBE-B7A8-E86DEE0CA55C}" presName="linNode" presStyleCnt="0"/>
      <dgm:spPr/>
    </dgm:pt>
    <dgm:pt modelId="{1B85295E-8E5C-4072-A638-B244BD7A6179}" type="pres">
      <dgm:prSet presAssocID="{08DDC82B-7E54-4DBE-B7A8-E86DEE0CA55C}" presName="parentText" presStyleLbl="node1" presStyleIdx="0" presStyleCnt="3" custScaleX="224424">
        <dgm:presLayoutVars>
          <dgm:chMax val="1"/>
          <dgm:bulletEnabled val="1"/>
        </dgm:presLayoutVars>
      </dgm:prSet>
      <dgm:spPr/>
    </dgm:pt>
    <dgm:pt modelId="{E6A4C9D2-CB7E-46D2-82AC-84FFB1FE6E8E}" type="pres">
      <dgm:prSet presAssocID="{08DDC82B-7E54-4DBE-B7A8-E86DEE0CA55C}" presName="descendantText" presStyleLbl="alignAccFollowNode1" presStyleIdx="0" presStyleCnt="3">
        <dgm:presLayoutVars>
          <dgm:bulletEnabled val="1"/>
        </dgm:presLayoutVars>
      </dgm:prSet>
      <dgm:spPr/>
    </dgm:pt>
    <dgm:pt modelId="{AB52C9A3-69D3-463F-87B8-44A7C57D3BFC}" type="pres">
      <dgm:prSet presAssocID="{A05FF57D-41D8-4CDB-8EC4-E87FD87B7BE8}" presName="sp" presStyleCnt="0"/>
      <dgm:spPr/>
    </dgm:pt>
    <dgm:pt modelId="{E5209263-B993-4FC3-B1B1-C6BF964FFF56}" type="pres">
      <dgm:prSet presAssocID="{135ED60C-8D1E-4CCB-BDC6-21F1259450D9}" presName="linNode" presStyleCnt="0"/>
      <dgm:spPr/>
    </dgm:pt>
    <dgm:pt modelId="{73325248-CED6-46FC-AD82-CA2898E20A24}" type="pres">
      <dgm:prSet presAssocID="{135ED60C-8D1E-4CCB-BDC6-21F1259450D9}" presName="parentText" presStyleLbl="node1" presStyleIdx="1" presStyleCnt="3" custScaleX="217254">
        <dgm:presLayoutVars>
          <dgm:chMax val="1"/>
          <dgm:bulletEnabled val="1"/>
        </dgm:presLayoutVars>
      </dgm:prSet>
      <dgm:spPr/>
    </dgm:pt>
    <dgm:pt modelId="{30D7208B-12BB-4780-BEA6-BB44F358ED0E}" type="pres">
      <dgm:prSet presAssocID="{135ED60C-8D1E-4CCB-BDC6-21F1259450D9}" presName="descendantText" presStyleLbl="alignAccFollowNode1" presStyleIdx="1" presStyleCnt="3">
        <dgm:presLayoutVars>
          <dgm:bulletEnabled val="1"/>
        </dgm:presLayoutVars>
      </dgm:prSet>
      <dgm:spPr/>
    </dgm:pt>
    <dgm:pt modelId="{345ED726-95AC-48FF-B68C-A31FF25DB7B9}" type="pres">
      <dgm:prSet presAssocID="{05E97CCF-681C-4C2B-8ECD-E7948B51C18E}" presName="sp" presStyleCnt="0"/>
      <dgm:spPr/>
    </dgm:pt>
    <dgm:pt modelId="{C8EC2E9F-2679-4175-9ECF-05880850C671}" type="pres">
      <dgm:prSet presAssocID="{4AA3FA49-2316-44DA-B5AC-719B4EAC1BD0}" presName="linNode" presStyleCnt="0"/>
      <dgm:spPr/>
    </dgm:pt>
    <dgm:pt modelId="{8709C8CE-9ECF-44A6-8359-45BA9C19AF40}" type="pres">
      <dgm:prSet presAssocID="{4AA3FA49-2316-44DA-B5AC-719B4EAC1BD0}" presName="parentText" presStyleLbl="node1" presStyleIdx="2" presStyleCnt="3" custScaleX="221601" custLinFactNeighborX="-12150" custLinFactNeighborY="152">
        <dgm:presLayoutVars>
          <dgm:chMax val="1"/>
          <dgm:bulletEnabled val="1"/>
        </dgm:presLayoutVars>
      </dgm:prSet>
      <dgm:spPr/>
    </dgm:pt>
    <dgm:pt modelId="{46D0C834-DC89-4944-AAD0-D37DFC5027EF}" type="pres">
      <dgm:prSet presAssocID="{4AA3FA49-2316-44DA-B5AC-719B4EAC1BD0}" presName="descendantText" presStyleLbl="alignAccFollowNode1" presStyleIdx="2" presStyleCnt="3" custLinFactNeighborY="-2705">
        <dgm:presLayoutVars>
          <dgm:bulletEnabled val="1"/>
        </dgm:presLayoutVars>
      </dgm:prSet>
      <dgm:spPr/>
    </dgm:pt>
  </dgm:ptLst>
  <dgm:cxnLst>
    <dgm:cxn modelId="{2A5E1302-D0BD-4015-BBD2-A57D0921F8E4}" srcId="{229FB2DF-E0B3-4350-B339-883352B1756D}" destId="{135ED60C-8D1E-4CCB-BDC6-21F1259450D9}" srcOrd="1" destOrd="0" parTransId="{966ECC7A-20B6-4855-948E-F69BD6E21226}" sibTransId="{05E97CCF-681C-4C2B-8ECD-E7948B51C18E}"/>
    <dgm:cxn modelId="{892C4609-0851-4E0A-ACFB-F326F0CB0BDF}" type="presOf" srcId="{4AA3FA49-2316-44DA-B5AC-719B4EAC1BD0}" destId="{8709C8CE-9ECF-44A6-8359-45BA9C19AF40}" srcOrd="0" destOrd="0" presId="urn:microsoft.com/office/officeart/2005/8/layout/vList5"/>
    <dgm:cxn modelId="{3BCFC811-69FF-42F6-BD70-ADD71C66DDC6}" type="presOf" srcId="{08DDC82B-7E54-4DBE-B7A8-E86DEE0CA55C}" destId="{1B85295E-8E5C-4072-A638-B244BD7A6179}" srcOrd="0" destOrd="0" presId="urn:microsoft.com/office/officeart/2005/8/layout/vList5"/>
    <dgm:cxn modelId="{6851CA21-7AE5-4F74-8B2E-EDB2F44440B2}" srcId="{08DDC82B-7E54-4DBE-B7A8-E86DEE0CA55C}" destId="{DDA527BA-8014-4B78-92AA-5DACAE1F52EF}" srcOrd="0" destOrd="0" parTransId="{3CD99B6A-8C95-4454-BD7C-072D1EBE51B1}" sibTransId="{9B38AD39-D54A-4119-87DE-B2B405C5122B}"/>
    <dgm:cxn modelId="{0C8C8632-987B-4426-9F33-2B2C85D3AEC4}" type="presOf" srcId="{DDA527BA-8014-4B78-92AA-5DACAE1F52EF}" destId="{E6A4C9D2-CB7E-46D2-82AC-84FFB1FE6E8E}" srcOrd="0" destOrd="0" presId="urn:microsoft.com/office/officeart/2005/8/layout/vList5"/>
    <dgm:cxn modelId="{94CD4334-7B81-4612-9361-C02A030A2FAA}" type="presOf" srcId="{1799AF92-61A0-4926-ADC3-B67A5A150DEF}" destId="{30D7208B-12BB-4780-BEA6-BB44F358ED0E}" srcOrd="0" destOrd="0" presId="urn:microsoft.com/office/officeart/2005/8/layout/vList5"/>
    <dgm:cxn modelId="{3840145B-ABB4-44FF-B6A3-5D989E8AFAE5}" type="presOf" srcId="{229FB2DF-E0B3-4350-B339-883352B1756D}" destId="{75539F93-C4B1-4BA3-A955-85D7C4A300F1}" srcOrd="0" destOrd="0" presId="urn:microsoft.com/office/officeart/2005/8/layout/vList5"/>
    <dgm:cxn modelId="{E6768891-F1E5-4224-ABFF-F19CDEAEA0C1}" type="presOf" srcId="{135ED60C-8D1E-4CCB-BDC6-21F1259450D9}" destId="{73325248-CED6-46FC-AD82-CA2898E20A24}" srcOrd="0" destOrd="0" presId="urn:microsoft.com/office/officeart/2005/8/layout/vList5"/>
    <dgm:cxn modelId="{5CA533AE-0A00-4894-89DB-F0870535231C}" srcId="{135ED60C-8D1E-4CCB-BDC6-21F1259450D9}" destId="{1799AF92-61A0-4926-ADC3-B67A5A150DEF}" srcOrd="0" destOrd="0" parTransId="{27489E27-B790-43EC-8A9A-341D8D24FC9F}" sibTransId="{92A4918A-B79D-412A-87FF-CFED6BF86972}"/>
    <dgm:cxn modelId="{C07B4AB0-DABA-48F1-9296-86B68D5DCE20}" type="presOf" srcId="{F8FA8696-71A5-4FA9-8EC8-B3EB27B75508}" destId="{46D0C834-DC89-4944-AAD0-D37DFC5027EF}" srcOrd="0" destOrd="0" presId="urn:microsoft.com/office/officeart/2005/8/layout/vList5"/>
    <dgm:cxn modelId="{F3B3E1D0-CF3B-4DD0-AED8-B3FBDDC6FB24}" srcId="{4AA3FA49-2316-44DA-B5AC-719B4EAC1BD0}" destId="{F8FA8696-71A5-4FA9-8EC8-B3EB27B75508}" srcOrd="0" destOrd="0" parTransId="{8142E8A7-91FF-4435-A0E8-32990E76EB9D}" sibTransId="{83153A28-0DD5-4CDA-97F9-C9D0D663A015}"/>
    <dgm:cxn modelId="{C23AD4D7-6C80-4084-B4F1-C77169080C83}" srcId="{229FB2DF-E0B3-4350-B339-883352B1756D}" destId="{4AA3FA49-2316-44DA-B5AC-719B4EAC1BD0}" srcOrd="2" destOrd="0" parTransId="{33F2CACB-927C-44D4-B310-A9D2096920A3}" sibTransId="{F15F9631-9B73-4FA0-B3B4-C192E9DE9E65}"/>
    <dgm:cxn modelId="{94ABD6F0-4E17-4997-B8C2-DC0FD8B0F3CA}" srcId="{229FB2DF-E0B3-4350-B339-883352B1756D}" destId="{08DDC82B-7E54-4DBE-B7A8-E86DEE0CA55C}" srcOrd="0" destOrd="0" parTransId="{F35B14AA-97C0-496E-B812-54C7AB5A0B64}" sibTransId="{A05FF57D-41D8-4CDB-8EC4-E87FD87B7BE8}"/>
    <dgm:cxn modelId="{F95298A5-DC83-4BDC-8333-945AEC41419B}" type="presParOf" srcId="{75539F93-C4B1-4BA3-A955-85D7C4A300F1}" destId="{2F7C7AEF-5464-4FBF-940A-12684E7B189D}" srcOrd="0" destOrd="0" presId="urn:microsoft.com/office/officeart/2005/8/layout/vList5"/>
    <dgm:cxn modelId="{FCB5013F-C5A4-4FEE-97A5-4EB53A7D3722}" type="presParOf" srcId="{2F7C7AEF-5464-4FBF-940A-12684E7B189D}" destId="{1B85295E-8E5C-4072-A638-B244BD7A6179}" srcOrd="0" destOrd="0" presId="urn:microsoft.com/office/officeart/2005/8/layout/vList5"/>
    <dgm:cxn modelId="{12E5FB16-EE73-48F3-9727-BF28438DAFC2}" type="presParOf" srcId="{2F7C7AEF-5464-4FBF-940A-12684E7B189D}" destId="{E6A4C9D2-CB7E-46D2-82AC-84FFB1FE6E8E}" srcOrd="1" destOrd="0" presId="urn:microsoft.com/office/officeart/2005/8/layout/vList5"/>
    <dgm:cxn modelId="{611035C6-F546-4DEB-8E27-73FB270F5FA4}" type="presParOf" srcId="{75539F93-C4B1-4BA3-A955-85D7C4A300F1}" destId="{AB52C9A3-69D3-463F-87B8-44A7C57D3BFC}" srcOrd="1" destOrd="0" presId="urn:microsoft.com/office/officeart/2005/8/layout/vList5"/>
    <dgm:cxn modelId="{255B0DE8-A899-46B1-B096-C5240612B669}" type="presParOf" srcId="{75539F93-C4B1-4BA3-A955-85D7C4A300F1}" destId="{E5209263-B993-4FC3-B1B1-C6BF964FFF56}" srcOrd="2" destOrd="0" presId="urn:microsoft.com/office/officeart/2005/8/layout/vList5"/>
    <dgm:cxn modelId="{1ACE3CEA-A6E7-419F-90E1-63913E22B058}" type="presParOf" srcId="{E5209263-B993-4FC3-B1B1-C6BF964FFF56}" destId="{73325248-CED6-46FC-AD82-CA2898E20A24}" srcOrd="0" destOrd="0" presId="urn:microsoft.com/office/officeart/2005/8/layout/vList5"/>
    <dgm:cxn modelId="{83005DC6-9619-4AD6-B607-E50DC9A3274C}" type="presParOf" srcId="{E5209263-B993-4FC3-B1B1-C6BF964FFF56}" destId="{30D7208B-12BB-4780-BEA6-BB44F358ED0E}" srcOrd="1" destOrd="0" presId="urn:microsoft.com/office/officeart/2005/8/layout/vList5"/>
    <dgm:cxn modelId="{D88EF496-5171-49C5-9BE4-CDA680CA617C}" type="presParOf" srcId="{75539F93-C4B1-4BA3-A955-85D7C4A300F1}" destId="{345ED726-95AC-48FF-B68C-A31FF25DB7B9}" srcOrd="3" destOrd="0" presId="urn:microsoft.com/office/officeart/2005/8/layout/vList5"/>
    <dgm:cxn modelId="{F4670CDB-2DEA-4E2D-A759-CE0A7E92B871}" type="presParOf" srcId="{75539F93-C4B1-4BA3-A955-85D7C4A300F1}" destId="{C8EC2E9F-2679-4175-9ECF-05880850C671}" srcOrd="4" destOrd="0" presId="urn:microsoft.com/office/officeart/2005/8/layout/vList5"/>
    <dgm:cxn modelId="{C5842A4E-24AE-4383-8E82-5791DF5DD361}" type="presParOf" srcId="{C8EC2E9F-2679-4175-9ECF-05880850C671}" destId="{8709C8CE-9ECF-44A6-8359-45BA9C19AF40}" srcOrd="0" destOrd="0" presId="urn:microsoft.com/office/officeart/2005/8/layout/vList5"/>
    <dgm:cxn modelId="{66B53434-1F46-4094-8693-ECFF1E87E95E}" type="presParOf" srcId="{C8EC2E9F-2679-4175-9ECF-05880850C671}" destId="{46D0C834-DC89-4944-AAD0-D37DFC5027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F07CA-C2FF-4D75-B981-D842925DF6BB}">
      <dsp:nvSpPr>
        <dsp:cNvPr id="0" name=""/>
        <dsp:cNvSpPr/>
      </dsp:nvSpPr>
      <dsp:spPr>
        <a:xfrm>
          <a:off x="600074" y="0"/>
          <a:ext cx="6800850" cy="46291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3A626-9080-40E2-92D6-9CE2B23A3263}">
      <dsp:nvSpPr>
        <dsp:cNvPr id="0" name=""/>
        <dsp:cNvSpPr/>
      </dsp:nvSpPr>
      <dsp:spPr>
        <a:xfrm>
          <a:off x="3906" y="1388745"/>
          <a:ext cx="2578447" cy="1851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Student Member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Less than </a:t>
          </a:r>
          <a:r>
            <a:rPr lang="en-US" sz="1300" kern="1200"/>
            <a:t>2 years </a:t>
          </a:r>
          <a:r>
            <a:rPr lang="en-US" sz="1300" kern="1200" dirty="0"/>
            <a:t>post secondary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Free membership</a:t>
          </a:r>
        </a:p>
      </dsp:txBody>
      <dsp:txXfrm>
        <a:off x="94297" y="1479136"/>
        <a:ext cx="2397665" cy="1670878"/>
      </dsp:txXfrm>
    </dsp:sp>
    <dsp:sp modelId="{89A0027A-775B-49A3-849E-5E49DE5DA022}">
      <dsp:nvSpPr>
        <dsp:cNvPr id="0" name=""/>
        <dsp:cNvSpPr/>
      </dsp:nvSpPr>
      <dsp:spPr>
        <a:xfrm>
          <a:off x="2711276" y="1388745"/>
          <a:ext cx="2578447" cy="1851660"/>
        </a:xfrm>
        <a:prstGeom prst="roundRect">
          <a:avLst/>
        </a:prstGeom>
        <a:solidFill>
          <a:srgbClr val="7AC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Candidate Member</a:t>
          </a:r>
          <a:r>
            <a:rPr lang="en-US" sz="1700" kern="1200" dirty="0"/>
            <a:t>	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Min. 2 year post-secondary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Pursuing AIC Program of Professional studies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Working in the industry and completing applied experience</a:t>
          </a:r>
        </a:p>
      </dsp:txBody>
      <dsp:txXfrm>
        <a:off x="2801667" y="1479136"/>
        <a:ext cx="2397665" cy="1670878"/>
      </dsp:txXfrm>
    </dsp:sp>
    <dsp:sp modelId="{343FC212-2631-45F8-A894-1E44158D3D5A}">
      <dsp:nvSpPr>
        <dsp:cNvPr id="0" name=""/>
        <dsp:cNvSpPr/>
      </dsp:nvSpPr>
      <dsp:spPr>
        <a:xfrm>
          <a:off x="5418645" y="1388745"/>
          <a:ext cx="2578447" cy="18516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Designated Member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Completed AIC Professional Program of Studies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Completed Applied Experience, Exam and PCI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Completed Degree</a:t>
          </a:r>
        </a:p>
      </dsp:txBody>
      <dsp:txXfrm>
        <a:off x="5509036" y="1479136"/>
        <a:ext cx="2397665" cy="1670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6C7A-D0EF-4C8E-BACB-D15223BAA97F}">
      <dsp:nvSpPr>
        <dsp:cNvPr id="0" name=""/>
        <dsp:cNvSpPr/>
      </dsp:nvSpPr>
      <dsp:spPr>
        <a:xfrm>
          <a:off x="3181071" y="1631569"/>
          <a:ext cx="1253093" cy="125309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Successful Appraiser</a:t>
          </a:r>
        </a:p>
      </dsp:txBody>
      <dsp:txXfrm>
        <a:off x="3364582" y="1815080"/>
        <a:ext cx="886071" cy="886071"/>
      </dsp:txXfrm>
    </dsp:sp>
    <dsp:sp modelId="{C5213905-F33E-4ECF-A909-D2478ADE94CF}">
      <dsp:nvSpPr>
        <dsp:cNvPr id="0" name=""/>
        <dsp:cNvSpPr/>
      </dsp:nvSpPr>
      <dsp:spPr>
        <a:xfrm rot="16192086">
          <a:off x="3616500" y="1427521"/>
          <a:ext cx="378480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378480" y="14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96278" y="1432869"/>
        <a:ext cx="18924" cy="18924"/>
      </dsp:txXfrm>
    </dsp:sp>
    <dsp:sp modelId="{7FBA0D19-8595-4B3C-8E0C-4451D1AF2CEE}">
      <dsp:nvSpPr>
        <dsp:cNvPr id="0" name=""/>
        <dsp:cNvSpPr/>
      </dsp:nvSpPr>
      <dsp:spPr>
        <a:xfrm>
          <a:off x="3177315" y="0"/>
          <a:ext cx="1253093" cy="12530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Problem </a:t>
          </a:r>
          <a:r>
            <a:rPr lang="en-US" sz="1600" kern="1200" dirty="0" err="1"/>
            <a:t>Identifi</a:t>
          </a:r>
          <a:r>
            <a:rPr lang="en-US" sz="1600" kern="1200" dirty="0"/>
            <a:t>-cation</a:t>
          </a:r>
        </a:p>
      </dsp:txBody>
      <dsp:txXfrm>
        <a:off x="3360826" y="183511"/>
        <a:ext cx="886071" cy="886071"/>
      </dsp:txXfrm>
    </dsp:sp>
    <dsp:sp modelId="{CFC8F7E2-7B67-407C-A325-C56E894574C5}">
      <dsp:nvSpPr>
        <dsp:cNvPr id="0" name=""/>
        <dsp:cNvSpPr/>
      </dsp:nvSpPr>
      <dsp:spPr>
        <a:xfrm rot="19969002">
          <a:off x="4318008" y="1762866"/>
          <a:ext cx="850231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850231" y="14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1868" y="1756420"/>
        <a:ext cx="42511" cy="42511"/>
      </dsp:txXfrm>
    </dsp:sp>
    <dsp:sp modelId="{782524C8-71A2-4BFC-85C2-9CE092B60BDD}">
      <dsp:nvSpPr>
        <dsp:cNvPr id="0" name=""/>
        <dsp:cNvSpPr/>
      </dsp:nvSpPr>
      <dsp:spPr>
        <a:xfrm>
          <a:off x="5052083" y="670689"/>
          <a:ext cx="1253093" cy="125309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Highest and Best use</a:t>
          </a:r>
        </a:p>
      </dsp:txBody>
      <dsp:txXfrm>
        <a:off x="5235594" y="854200"/>
        <a:ext cx="886071" cy="886071"/>
      </dsp:txXfrm>
    </dsp:sp>
    <dsp:sp modelId="{E596299C-DADB-41C4-B27B-C9B8E6244294}">
      <dsp:nvSpPr>
        <dsp:cNvPr id="0" name=""/>
        <dsp:cNvSpPr/>
      </dsp:nvSpPr>
      <dsp:spPr>
        <a:xfrm rot="1303956">
          <a:off x="4361328" y="2622744"/>
          <a:ext cx="79639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796398" y="14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39617" y="2617644"/>
        <a:ext cx="39819" cy="39819"/>
      </dsp:txXfrm>
    </dsp:sp>
    <dsp:sp modelId="{3EA29C0E-8199-4A08-8ED9-56E03B3E4C93}">
      <dsp:nvSpPr>
        <dsp:cNvPr id="0" name=""/>
        <dsp:cNvSpPr/>
      </dsp:nvSpPr>
      <dsp:spPr>
        <a:xfrm>
          <a:off x="5084890" y="2390445"/>
          <a:ext cx="1253093" cy="125309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Analysis</a:t>
          </a:r>
        </a:p>
      </dsp:txBody>
      <dsp:txXfrm>
        <a:off x="5268401" y="2573956"/>
        <a:ext cx="886071" cy="886071"/>
      </dsp:txXfrm>
    </dsp:sp>
    <dsp:sp modelId="{5D3FA474-FB1A-4BBE-B3F7-9EB173DC5435}">
      <dsp:nvSpPr>
        <dsp:cNvPr id="0" name=""/>
        <dsp:cNvSpPr/>
      </dsp:nvSpPr>
      <dsp:spPr>
        <a:xfrm rot="5404781">
          <a:off x="3617245" y="3059091"/>
          <a:ext cx="378477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378477" y="14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97022" y="3064438"/>
        <a:ext cx="18923" cy="18923"/>
      </dsp:txXfrm>
    </dsp:sp>
    <dsp:sp modelId="{C8F7FA41-16E8-4908-B3AC-D1ADA716D229}">
      <dsp:nvSpPr>
        <dsp:cNvPr id="0" name=""/>
        <dsp:cNvSpPr/>
      </dsp:nvSpPr>
      <dsp:spPr>
        <a:xfrm>
          <a:off x="3178802" y="3263138"/>
          <a:ext cx="1253093" cy="125309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</a:t>
          </a:r>
        </a:p>
      </dsp:txBody>
      <dsp:txXfrm>
        <a:off x="3362313" y="3446649"/>
        <a:ext cx="886071" cy="886071"/>
      </dsp:txXfrm>
    </dsp:sp>
    <dsp:sp modelId="{52E73E4C-5107-49E0-8751-B8EA42C94BF7}">
      <dsp:nvSpPr>
        <dsp:cNvPr id="0" name=""/>
        <dsp:cNvSpPr/>
      </dsp:nvSpPr>
      <dsp:spPr>
        <a:xfrm rot="9473454">
          <a:off x="2534462" y="2614448"/>
          <a:ext cx="719119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719119" y="14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76043" y="2611280"/>
        <a:ext cx="35955" cy="35955"/>
      </dsp:txXfrm>
    </dsp:sp>
    <dsp:sp modelId="{2B29A03F-79DF-46BA-B672-189A9EFDBC64}">
      <dsp:nvSpPr>
        <dsp:cNvPr id="0" name=""/>
        <dsp:cNvSpPr/>
      </dsp:nvSpPr>
      <dsp:spPr>
        <a:xfrm>
          <a:off x="1353878" y="2373853"/>
          <a:ext cx="1253093" cy="1253093"/>
        </a:xfrm>
        <a:prstGeom prst="ellipse">
          <a:avLst/>
        </a:prstGeom>
        <a:solidFill>
          <a:srgbClr val="7AC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Legal </a:t>
          </a:r>
          <a:r>
            <a:rPr lang="en-US" sz="1600" kern="1200" dirty="0" err="1"/>
            <a:t>Conside</a:t>
          </a:r>
          <a:r>
            <a:rPr lang="en-US" sz="1600" kern="1200" dirty="0"/>
            <a:t>-rations</a:t>
          </a:r>
        </a:p>
      </dsp:txBody>
      <dsp:txXfrm>
        <a:off x="1537389" y="2557364"/>
        <a:ext cx="886071" cy="886071"/>
      </dsp:txXfrm>
    </dsp:sp>
    <dsp:sp modelId="{BDEF4B78-036A-476C-9B1F-9F80C1A1728D}">
      <dsp:nvSpPr>
        <dsp:cNvPr id="0" name=""/>
        <dsp:cNvSpPr/>
      </dsp:nvSpPr>
      <dsp:spPr>
        <a:xfrm rot="12470346">
          <a:off x="2458543" y="1753674"/>
          <a:ext cx="843877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843877" y="148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59385" y="1747386"/>
        <a:ext cx="42193" cy="42193"/>
      </dsp:txXfrm>
    </dsp:sp>
    <dsp:sp modelId="{22378626-4CD2-4E23-9EDE-C5CDEB6685DF}">
      <dsp:nvSpPr>
        <dsp:cNvPr id="0" name=""/>
        <dsp:cNvSpPr/>
      </dsp:nvSpPr>
      <dsp:spPr>
        <a:xfrm>
          <a:off x="1326799" y="652304"/>
          <a:ext cx="1253093" cy="125309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Property Content</a:t>
          </a:r>
        </a:p>
      </dsp:txBody>
      <dsp:txXfrm>
        <a:off x="1510310" y="835815"/>
        <a:ext cx="886071" cy="886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6C7A-D0EF-4C8E-BACB-D15223BAA97F}">
      <dsp:nvSpPr>
        <dsp:cNvPr id="0" name=""/>
        <dsp:cNvSpPr/>
      </dsp:nvSpPr>
      <dsp:spPr>
        <a:xfrm>
          <a:off x="3139850" y="1756443"/>
          <a:ext cx="1335536" cy="133553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Successful Appraiser</a:t>
          </a:r>
        </a:p>
      </dsp:txBody>
      <dsp:txXfrm>
        <a:off x="3335435" y="1952028"/>
        <a:ext cx="944366" cy="944366"/>
      </dsp:txXfrm>
    </dsp:sp>
    <dsp:sp modelId="{C5213905-F33E-4ECF-A909-D2478ADE94CF}">
      <dsp:nvSpPr>
        <dsp:cNvPr id="0" name=""/>
        <dsp:cNvSpPr/>
      </dsp:nvSpPr>
      <dsp:spPr>
        <a:xfrm rot="16200000">
          <a:off x="3605696" y="1538738"/>
          <a:ext cx="403843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403843" y="15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7522" y="1544425"/>
        <a:ext cx="20192" cy="20192"/>
      </dsp:txXfrm>
    </dsp:sp>
    <dsp:sp modelId="{7FBA0D19-8595-4B3C-8E0C-4451D1AF2CEE}">
      <dsp:nvSpPr>
        <dsp:cNvPr id="0" name=""/>
        <dsp:cNvSpPr/>
      </dsp:nvSpPr>
      <dsp:spPr>
        <a:xfrm>
          <a:off x="3139850" y="17063"/>
          <a:ext cx="1335536" cy="13355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Analytical Thinking</a:t>
          </a:r>
        </a:p>
      </dsp:txBody>
      <dsp:txXfrm>
        <a:off x="3335435" y="212648"/>
        <a:ext cx="944366" cy="944366"/>
      </dsp:txXfrm>
    </dsp:sp>
    <dsp:sp modelId="{CFC8F7E2-7B67-407C-A325-C56E894574C5}">
      <dsp:nvSpPr>
        <dsp:cNvPr id="0" name=""/>
        <dsp:cNvSpPr/>
      </dsp:nvSpPr>
      <dsp:spPr>
        <a:xfrm rot="20520000">
          <a:off x="4432821" y="2139679"/>
          <a:ext cx="403843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403843" y="15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4646" y="2145366"/>
        <a:ext cx="20192" cy="20192"/>
      </dsp:txXfrm>
    </dsp:sp>
    <dsp:sp modelId="{782524C8-71A2-4BFC-85C2-9CE092B60BDD}">
      <dsp:nvSpPr>
        <dsp:cNvPr id="0" name=""/>
        <dsp:cNvSpPr/>
      </dsp:nvSpPr>
      <dsp:spPr>
        <a:xfrm>
          <a:off x="4794098" y="1218945"/>
          <a:ext cx="1335536" cy="133553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Conceptual Thinking</a:t>
          </a:r>
        </a:p>
      </dsp:txBody>
      <dsp:txXfrm>
        <a:off x="4989683" y="1414530"/>
        <a:ext cx="944366" cy="944366"/>
      </dsp:txXfrm>
    </dsp:sp>
    <dsp:sp modelId="{E596299C-DADB-41C4-B27B-C9B8E6244294}">
      <dsp:nvSpPr>
        <dsp:cNvPr id="0" name=""/>
        <dsp:cNvSpPr/>
      </dsp:nvSpPr>
      <dsp:spPr>
        <a:xfrm rot="3222310">
          <a:off x="4119889" y="3110592"/>
          <a:ext cx="40684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406845" y="15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3140" y="3116204"/>
        <a:ext cx="20342" cy="20342"/>
      </dsp:txXfrm>
    </dsp:sp>
    <dsp:sp modelId="{3EA29C0E-8199-4A08-8ED9-56E03B3E4C93}">
      <dsp:nvSpPr>
        <dsp:cNvPr id="0" name=""/>
        <dsp:cNvSpPr/>
      </dsp:nvSpPr>
      <dsp:spPr>
        <a:xfrm>
          <a:off x="4171340" y="3160820"/>
          <a:ext cx="1335029" cy="133502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Decisive-ness</a:t>
          </a:r>
        </a:p>
      </dsp:txBody>
      <dsp:txXfrm>
        <a:off x="4366850" y="3356330"/>
        <a:ext cx="944009" cy="944009"/>
      </dsp:txXfrm>
    </dsp:sp>
    <dsp:sp modelId="{52E73E4C-5107-49E0-8751-B8EA42C94BF7}">
      <dsp:nvSpPr>
        <dsp:cNvPr id="0" name=""/>
        <dsp:cNvSpPr/>
      </dsp:nvSpPr>
      <dsp:spPr>
        <a:xfrm rot="7560000">
          <a:off x="3094505" y="3112022"/>
          <a:ext cx="403843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403843" y="15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86331" y="3117709"/>
        <a:ext cx="20192" cy="20192"/>
      </dsp:txXfrm>
    </dsp:sp>
    <dsp:sp modelId="{2B29A03F-79DF-46BA-B672-189A9EFDBC64}">
      <dsp:nvSpPr>
        <dsp:cNvPr id="0" name=""/>
        <dsp:cNvSpPr/>
      </dsp:nvSpPr>
      <dsp:spPr>
        <a:xfrm>
          <a:off x="2117468" y="3163631"/>
          <a:ext cx="1335536" cy="1335536"/>
        </a:xfrm>
        <a:prstGeom prst="ellipse">
          <a:avLst/>
        </a:prstGeom>
        <a:solidFill>
          <a:srgbClr val="7AC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Focus on Quality</a:t>
          </a:r>
        </a:p>
      </dsp:txBody>
      <dsp:txXfrm>
        <a:off x="2313053" y="3359216"/>
        <a:ext cx="944366" cy="944366"/>
      </dsp:txXfrm>
    </dsp:sp>
    <dsp:sp modelId="{BDEF4B78-036A-476C-9B1F-9F80C1A1728D}">
      <dsp:nvSpPr>
        <dsp:cNvPr id="0" name=""/>
        <dsp:cNvSpPr/>
      </dsp:nvSpPr>
      <dsp:spPr>
        <a:xfrm rot="11880000">
          <a:off x="2778572" y="2139679"/>
          <a:ext cx="403843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403843" y="15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70398" y="2145366"/>
        <a:ext cx="20192" cy="20192"/>
      </dsp:txXfrm>
    </dsp:sp>
    <dsp:sp modelId="{22378626-4CD2-4E23-9EDE-C5CDEB6685DF}">
      <dsp:nvSpPr>
        <dsp:cNvPr id="0" name=""/>
        <dsp:cNvSpPr/>
      </dsp:nvSpPr>
      <dsp:spPr>
        <a:xfrm>
          <a:off x="1485601" y="1218945"/>
          <a:ext cx="1335536" cy="133553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Client Service</a:t>
          </a:r>
        </a:p>
      </dsp:txBody>
      <dsp:txXfrm>
        <a:off x="1681186" y="1414530"/>
        <a:ext cx="944366" cy="944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CB0C8-487F-4804-B026-1441EC62C16D}">
      <dsp:nvSpPr>
        <dsp:cNvPr id="0" name=""/>
        <dsp:cNvSpPr/>
      </dsp:nvSpPr>
      <dsp:spPr>
        <a:xfrm>
          <a:off x="3168632" y="1821802"/>
          <a:ext cx="1399676" cy="1399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Fee / Non-Fee	</a:t>
          </a:r>
        </a:p>
      </dsp:txBody>
      <dsp:txXfrm>
        <a:off x="3373610" y="2026780"/>
        <a:ext cx="989720" cy="989720"/>
      </dsp:txXfrm>
    </dsp:sp>
    <dsp:sp modelId="{7E0B8F38-5007-4012-A124-8542051DBC25}">
      <dsp:nvSpPr>
        <dsp:cNvPr id="0" name=""/>
        <dsp:cNvSpPr/>
      </dsp:nvSpPr>
      <dsp:spPr>
        <a:xfrm rot="16200000">
          <a:off x="3720539" y="1313114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764919" y="1452672"/>
        <a:ext cx="207104" cy="285533"/>
      </dsp:txXfrm>
    </dsp:sp>
    <dsp:sp modelId="{815E06F1-8786-4E5D-8313-ABE5E169BC3E}">
      <dsp:nvSpPr>
        <dsp:cNvPr id="0" name=""/>
        <dsp:cNvSpPr/>
      </dsp:nvSpPr>
      <dsp:spPr>
        <a:xfrm>
          <a:off x="3238616" y="3861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Homes Condos Acreage</a:t>
          </a:r>
        </a:p>
      </dsp:txBody>
      <dsp:txXfrm>
        <a:off x="3423096" y="188341"/>
        <a:ext cx="890748" cy="890748"/>
      </dsp:txXfrm>
    </dsp:sp>
    <dsp:sp modelId="{3B4F59F2-18FE-471F-9A28-8B837D9111DD}">
      <dsp:nvSpPr>
        <dsp:cNvPr id="0" name=""/>
        <dsp:cNvSpPr/>
      </dsp:nvSpPr>
      <dsp:spPr>
        <a:xfrm rot="19285714">
          <a:off x="4479370" y="1678547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89052" y="1801395"/>
        <a:ext cx="207104" cy="285533"/>
      </dsp:txXfrm>
    </dsp:sp>
    <dsp:sp modelId="{A0E6B7FB-2BDA-4748-891E-CF8938B84557}">
      <dsp:nvSpPr>
        <dsp:cNvPr id="0" name=""/>
        <dsp:cNvSpPr/>
      </dsp:nvSpPr>
      <dsp:spPr>
        <a:xfrm>
          <a:off x="4714655" y="714684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Retail</a:t>
          </a:r>
        </a:p>
      </dsp:txBody>
      <dsp:txXfrm>
        <a:off x="4899135" y="899164"/>
        <a:ext cx="890748" cy="890748"/>
      </dsp:txXfrm>
    </dsp:sp>
    <dsp:sp modelId="{10E82DF1-2A79-4981-AF56-759C709B407C}">
      <dsp:nvSpPr>
        <dsp:cNvPr id="0" name=""/>
        <dsp:cNvSpPr/>
      </dsp:nvSpPr>
      <dsp:spPr>
        <a:xfrm rot="771429">
          <a:off x="4666785" y="2499669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67898" y="2584972"/>
        <a:ext cx="207104" cy="285533"/>
      </dsp:txXfrm>
    </dsp:sp>
    <dsp:sp modelId="{D98BE6EF-EB78-4BD2-8F86-2C386F297DDD}">
      <dsp:nvSpPr>
        <dsp:cNvPr id="0" name=""/>
        <dsp:cNvSpPr/>
      </dsp:nvSpPr>
      <dsp:spPr>
        <a:xfrm>
          <a:off x="5079207" y="2311888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Warehouse /Industrial</a:t>
          </a:r>
        </a:p>
      </dsp:txBody>
      <dsp:txXfrm>
        <a:off x="5263687" y="2496368"/>
        <a:ext cx="890748" cy="890748"/>
      </dsp:txXfrm>
    </dsp:sp>
    <dsp:sp modelId="{B0768B2E-4D19-4497-A54D-E8BA12252D80}">
      <dsp:nvSpPr>
        <dsp:cNvPr id="0" name=""/>
        <dsp:cNvSpPr/>
      </dsp:nvSpPr>
      <dsp:spPr>
        <a:xfrm rot="3857143">
          <a:off x="4141658" y="3158158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166782" y="3213351"/>
        <a:ext cx="207104" cy="285533"/>
      </dsp:txXfrm>
    </dsp:sp>
    <dsp:sp modelId="{C119165C-972A-40D4-A44A-32DDD4C0A69D}">
      <dsp:nvSpPr>
        <dsp:cNvPr id="0" name=""/>
        <dsp:cNvSpPr/>
      </dsp:nvSpPr>
      <dsp:spPr>
        <a:xfrm>
          <a:off x="4057756" y="3592747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Hotels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B&amp;B</a:t>
          </a:r>
        </a:p>
      </dsp:txBody>
      <dsp:txXfrm>
        <a:off x="4242236" y="3777227"/>
        <a:ext cx="890748" cy="890748"/>
      </dsp:txXfrm>
    </dsp:sp>
    <dsp:sp modelId="{84A3EAAD-96FD-42BF-8D6A-086132E41087}">
      <dsp:nvSpPr>
        <dsp:cNvPr id="0" name=""/>
        <dsp:cNvSpPr/>
      </dsp:nvSpPr>
      <dsp:spPr>
        <a:xfrm rot="6942857">
          <a:off x="3299420" y="3158158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363055" y="3213351"/>
        <a:ext cx="207104" cy="285533"/>
      </dsp:txXfrm>
    </dsp:sp>
    <dsp:sp modelId="{668EFBB5-294B-4201-8C8F-55CFFDF6F035}">
      <dsp:nvSpPr>
        <dsp:cNvPr id="0" name=""/>
        <dsp:cNvSpPr/>
      </dsp:nvSpPr>
      <dsp:spPr>
        <a:xfrm>
          <a:off x="2419476" y="3592747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Special Purpose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Linear</a:t>
          </a:r>
        </a:p>
      </dsp:txBody>
      <dsp:txXfrm>
        <a:off x="2603956" y="3777227"/>
        <a:ext cx="890748" cy="890748"/>
      </dsp:txXfrm>
    </dsp:sp>
    <dsp:sp modelId="{18144A53-D005-4F38-AF99-0B5E85A940E8}">
      <dsp:nvSpPr>
        <dsp:cNvPr id="0" name=""/>
        <dsp:cNvSpPr/>
      </dsp:nvSpPr>
      <dsp:spPr>
        <a:xfrm rot="10028571">
          <a:off x="2774293" y="2499669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0800000">
        <a:off x="2861939" y="2584972"/>
        <a:ext cx="207104" cy="285533"/>
      </dsp:txXfrm>
    </dsp:sp>
    <dsp:sp modelId="{B9EED80E-3524-4655-AA7B-8E1DA9371A19}">
      <dsp:nvSpPr>
        <dsp:cNvPr id="0" name=""/>
        <dsp:cNvSpPr/>
      </dsp:nvSpPr>
      <dsp:spPr>
        <a:xfrm>
          <a:off x="1398026" y="2311888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Agriculture</a:t>
          </a:r>
        </a:p>
      </dsp:txBody>
      <dsp:txXfrm>
        <a:off x="1582506" y="2496368"/>
        <a:ext cx="890748" cy="890748"/>
      </dsp:txXfrm>
    </dsp:sp>
    <dsp:sp modelId="{E5AE9EBF-1751-4BA0-A017-7DB1BADA399C}">
      <dsp:nvSpPr>
        <dsp:cNvPr id="0" name=""/>
        <dsp:cNvSpPr/>
      </dsp:nvSpPr>
      <dsp:spPr>
        <a:xfrm rot="13114286">
          <a:off x="2961708" y="1678547"/>
          <a:ext cx="295863" cy="475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040785" y="1801395"/>
        <a:ext cx="207104" cy="285533"/>
      </dsp:txXfrm>
    </dsp:sp>
    <dsp:sp modelId="{6A872FBF-B614-4022-A360-4BF447CBA70C}">
      <dsp:nvSpPr>
        <dsp:cNvPr id="0" name=""/>
        <dsp:cNvSpPr/>
      </dsp:nvSpPr>
      <dsp:spPr>
        <a:xfrm>
          <a:off x="1762577" y="714684"/>
          <a:ext cx="1259708" cy="125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Vacant land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947057" y="899164"/>
        <a:ext cx="890748" cy="890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C9D2-CB7E-46D2-82AC-84FFB1FE6E8E}">
      <dsp:nvSpPr>
        <dsp:cNvPr id="0" name=""/>
        <dsp:cNvSpPr/>
      </dsp:nvSpPr>
      <dsp:spPr>
        <a:xfrm rot="5400000">
          <a:off x="5219406" y="-957411"/>
          <a:ext cx="1078855" cy="326747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Contact UBC</a:t>
          </a:r>
        </a:p>
      </dsp:txBody>
      <dsp:txXfrm rot="-5400000">
        <a:off x="4125096" y="189564"/>
        <a:ext cx="3214812" cy="973525"/>
      </dsp:txXfrm>
    </dsp:sp>
    <dsp:sp modelId="{1B85295E-8E5C-4072-A638-B244BD7A6179}">
      <dsp:nvSpPr>
        <dsp:cNvPr id="0" name=""/>
        <dsp:cNvSpPr/>
      </dsp:nvSpPr>
      <dsp:spPr>
        <a:xfrm>
          <a:off x="280" y="2043"/>
          <a:ext cx="4124814" cy="13485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Question about your education qualifications/credits, registering for classes, registering for AEP Written Exam	</a:t>
          </a:r>
        </a:p>
      </dsp:txBody>
      <dsp:txXfrm>
        <a:off x="66112" y="67875"/>
        <a:ext cx="3993150" cy="1216904"/>
      </dsp:txXfrm>
    </dsp:sp>
    <dsp:sp modelId="{30D7208B-12BB-4780-BEA6-BB44F358ED0E}">
      <dsp:nvSpPr>
        <dsp:cNvPr id="0" name=""/>
        <dsp:cNvSpPr/>
      </dsp:nvSpPr>
      <dsp:spPr>
        <a:xfrm rot="5400000">
          <a:off x="5191087" y="428545"/>
          <a:ext cx="1078855" cy="3327558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Contact Provincial Affiliate</a:t>
          </a:r>
        </a:p>
      </dsp:txBody>
      <dsp:txXfrm rot="-5400000">
        <a:off x="4066736" y="1605562"/>
        <a:ext cx="3274893" cy="973525"/>
      </dsp:txXfrm>
    </dsp:sp>
    <dsp:sp modelId="{73325248-CED6-46FC-AD82-CA2898E20A24}">
      <dsp:nvSpPr>
        <dsp:cNvPr id="0" name=""/>
        <dsp:cNvSpPr/>
      </dsp:nvSpPr>
      <dsp:spPr>
        <a:xfrm>
          <a:off x="280" y="1418040"/>
          <a:ext cx="4066455" cy="134856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Questions about applying to be a Candidate, classroom Professional Practice Seminar, provincial networks/meetings opportunities		</a:t>
          </a:r>
        </a:p>
      </dsp:txBody>
      <dsp:txXfrm>
        <a:off x="66112" y="1483872"/>
        <a:ext cx="3934791" cy="1216904"/>
      </dsp:txXfrm>
    </dsp:sp>
    <dsp:sp modelId="{46D0C834-DC89-4944-AAD0-D37DFC5027EF}">
      <dsp:nvSpPr>
        <dsp:cNvPr id="0" name=""/>
        <dsp:cNvSpPr/>
      </dsp:nvSpPr>
      <dsp:spPr>
        <a:xfrm rot="5400000">
          <a:off x="5207879" y="1833846"/>
          <a:ext cx="1078855" cy="329058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Contact National Office</a:t>
          </a:r>
        </a:p>
      </dsp:txBody>
      <dsp:txXfrm rot="-5400000">
        <a:off x="4102015" y="2992376"/>
        <a:ext cx="3237920" cy="973525"/>
      </dsp:txXfrm>
    </dsp:sp>
    <dsp:sp modelId="{8709C8CE-9ECF-44A6-8359-45BA9C19AF40}">
      <dsp:nvSpPr>
        <dsp:cNvPr id="0" name=""/>
        <dsp:cNvSpPr/>
      </dsp:nvSpPr>
      <dsp:spPr>
        <a:xfrm>
          <a:off x="0" y="2836081"/>
          <a:ext cx="4101733" cy="134856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Questions about membership benefits, Work Product Review, CPD, Professional Competency Interviews, Applied Experience, Professional Practice Seminar online/webinar, membership dues, liability insurance</a:t>
          </a:r>
        </a:p>
      </dsp:txBody>
      <dsp:txXfrm>
        <a:off x="65832" y="2901913"/>
        <a:ext cx="3970069" cy="1216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98CE14-BC34-44A1-8085-1BCFD711395A}" type="datetimeFigureOut">
              <a:rPr lang="en-US"/>
              <a:pPr>
                <a:defRPr/>
              </a:pPr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6800E8-3816-4F47-A717-302AC4C3D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D6A7BA-A723-4EC0-8121-D772326276B6}" type="datetimeFigureOut">
              <a:rPr lang="en-US"/>
              <a:pPr>
                <a:defRPr/>
              </a:pPr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95D21F-569F-44A4-964F-71331B12D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3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5D21F-569F-44A4-964F-71331B12D4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0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 sz="1200" dirty="0">
                <a:latin typeface="Arial" panose="020B0604020202020204" pitchFamily="34" charset="0"/>
              </a:rPr>
              <a:t>AIC’s designation process is one of the most comprehensive educational programs within the real estate appraisal profession</a:t>
            </a:r>
          </a:p>
          <a:p>
            <a:pPr>
              <a:spcBef>
                <a:spcPct val="0"/>
              </a:spcBef>
            </a:pPr>
            <a:endParaRPr lang="en-CA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200" dirty="0">
                <a:latin typeface="Arial" panose="020B0604020202020204" pitchFamily="34" charset="0"/>
              </a:rPr>
              <a:t>Developed and delivered in partnership with the Real Estate Division of the Sauder School of Business, University of British Columbia and </a:t>
            </a:r>
            <a:r>
              <a:rPr lang="en-CA" altLang="en-US" sz="1200" dirty="0" err="1">
                <a:latin typeface="Arial" panose="020B0604020202020204" pitchFamily="34" charset="0"/>
              </a:rPr>
              <a:t>Université</a:t>
            </a:r>
            <a:r>
              <a:rPr lang="en-CA" altLang="en-US" sz="1200" dirty="0">
                <a:latin typeface="Arial" panose="020B0604020202020204" pitchFamily="34" charset="0"/>
              </a:rPr>
              <a:t> Laval, the AIC Program of Professional Studies ensures that members earning their designation do so with the assurance of a strong educational foundation that prepares them to meet the changing demands of the profession.</a:t>
            </a:r>
          </a:p>
          <a:p>
            <a:pPr>
              <a:spcBef>
                <a:spcPct val="0"/>
              </a:spcBef>
            </a:pPr>
            <a:endParaRPr lang="en-CA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1200" dirty="0">
                <a:latin typeface="Arial" panose="020B0604020202020204" pitchFamily="34" charset="0"/>
              </a:rPr>
              <a:t>AIC Designated Members are highly respected across Canada and around the world.</a:t>
            </a:r>
          </a:p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DFD25D-F5D2-451D-82F5-ADA4E8B0456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7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AC26DB-8E73-477C-B239-FB3587115C8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1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65A3FA-4E73-49CC-A317-43FF9A9D81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9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dirty="0"/>
              <a:t>** The 2-day PPS is offered by distance/self-directed version online – classroom sessions may be hosted in your province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**Note: can have PPS prior to being a formal member.  You can take the PPS as a non-member due to timing.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*** Important to note that candidates have 10 years to complete their designation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EQUIVALENCIES AND EXEMPTIONS ARE ASSESSED ON A CASE BY CASE BASIS BY UBC OR LAVAL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455DA4-6D40-4F77-9406-EDF5BE411CB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50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1800" b="1" dirty="0"/>
              <a:t>Mention the I’m a realtor example, and equivalencies and exemptions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AIC Program of Professional Studies</a:t>
            </a:r>
          </a:p>
          <a:p>
            <a:pPr lvl="1"/>
            <a:r>
              <a:rPr lang="en-US" altLang="en-US" dirty="0"/>
              <a:t>University degree</a:t>
            </a:r>
          </a:p>
          <a:p>
            <a:pPr lvl="1"/>
            <a:r>
              <a:rPr lang="en-US" altLang="en-US" dirty="0"/>
              <a:t>Work experience through the Applied Experience Program</a:t>
            </a:r>
          </a:p>
          <a:p>
            <a:pPr lvl="1"/>
            <a:r>
              <a:rPr lang="en-US" altLang="en-US" dirty="0"/>
              <a:t>Completion of 3 Work Product Reviews</a:t>
            </a:r>
          </a:p>
          <a:p>
            <a:pPr lvl="1"/>
            <a:r>
              <a:rPr lang="en-US" altLang="en-US" dirty="0"/>
              <a:t>Applied Experience Examination</a:t>
            </a:r>
          </a:p>
          <a:p>
            <a:pPr lvl="1"/>
            <a:r>
              <a:rPr lang="en-US" altLang="en-US" dirty="0"/>
              <a:t>Professional Competency Interview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5D21F-569F-44A4-964F-71331B12D4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2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4D0782-09DA-4D4D-A029-61C20BD7B44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71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Address exemptions and equivalencies</a:t>
            </a:r>
          </a:p>
          <a:p>
            <a:endParaRPr lang="en-US" altLang="en-US" dirty="0"/>
          </a:p>
          <a:p>
            <a:r>
              <a:rPr lang="en-US" altLang="en-US" dirty="0"/>
              <a:t>Average time to reach designation is ~5 years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EEB22B-E766-4981-917A-C6C088614EC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2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Average time to achieve designation is ~3.5 years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686E05-286A-4CBF-93AA-33352ACBD50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8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/>
              <a:t>Enrollment in the program is approved by UBC who will determine if it is approved.</a:t>
            </a:r>
          </a:p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CF36D5-E363-48E9-A118-08825E1A766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03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561A08-7505-4941-9F57-3BE15F118DE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52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066C4C-3E02-4B04-99F1-4D0A82ED8AA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372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r>
              <a:rPr lang="en-US" altLang="en-US" dirty="0"/>
              <a:t>work product review does not necessarily require a mentor - technically speaking a candidate could submit work product for review prior to enrolling in the AEP - he may have a co-signer, but not a mentor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BE2BD9-85C2-4EA2-A1C3-6161CFB9CFA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220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work product review does not necessarily require a mentor - technically speaking a candidate could submit work product for review prior to enrolling in the AEP - he may have a co-signer, but not a mentor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Can start even if you have not started AEP --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Members who joined before Jan. 1, 2014 are required to submit 1 WPR.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The Work Product Review (WPR) is a designation requirement intended to provide Candidate Members and CRAs seeking the AACI designation with a better understanding of Canadian Uniform Standards of Professional Appraisal Practice (CUSPAP). The program also aims to assist in maintaining and/or enhancing quality of work while reducing risk liability. The reviews are meant to be a positive learning experience that provide guidance and support to Candidate Members and CRAs while also offering an opportunity for educating the Co-signer and Mentor.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WPR completed by a Designated Member who is a member of the Peer Review Committee trained in peer review assesses a member’s professional work product (appraisal report, review report, or consulting report).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WPR is for educational purposes only and work product submissions, even those with grievous or significant errors, will not be subject to Professional Practice complaints.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993886-CC23-4764-A642-439A550EAEB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28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368D9C-D586-4418-98B9-CC3AF9FC646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18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**NEW COMPETENCIES AS OF JAN 1 – WILL BE IMPLEMENTED BY THE TIME THESE CANDIDATES REACH PCI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AIC-DESIGNATED APPRAISERS HAVE DIVERSE COMPETENCIES THAT</a:t>
            </a:r>
            <a:endParaRPr lang="en-US" dirty="0"/>
          </a:p>
          <a:p>
            <a:pPr>
              <a:defRPr/>
            </a:pPr>
            <a:r>
              <a:rPr lang="en-US" b="1" dirty="0"/>
              <a:t>MAKE THEM SUCCESSFUL AT WHAT THEY DO, INCLUDING: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ANALYTICAL THINKING</a:t>
            </a:r>
          </a:p>
          <a:p>
            <a:pPr>
              <a:defRPr/>
            </a:pPr>
            <a:r>
              <a:rPr lang="en-US" dirty="0"/>
              <a:t>Ability to analyze information, identify key issues, relationships or objectives, diagnose opportunities, make inferences, and draw logical conclusions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CONCEPTUAL THINKING</a:t>
            </a:r>
          </a:p>
          <a:p>
            <a:pPr>
              <a:defRPr/>
            </a:pPr>
            <a:r>
              <a:rPr lang="en-US" dirty="0"/>
              <a:t>Ability to identify patterns between situations that are not related, and identify key issues in complex situations. It includes using creative, conceptual or inductive reasoning.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DECISIVENESS  </a:t>
            </a:r>
          </a:p>
          <a:p>
            <a:pPr>
              <a:defRPr/>
            </a:pPr>
            <a:r>
              <a:rPr lang="en-US" dirty="0"/>
              <a:t>Ability to make decisions based on the analysis of the information presented despite ambiguity or risk.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FOCUS ON QUALITY</a:t>
            </a:r>
          </a:p>
          <a:p>
            <a:pPr>
              <a:defRPr/>
            </a:pPr>
            <a:r>
              <a:rPr lang="en-US" dirty="0"/>
              <a:t>Takes pride in ensuring tasks are completed with a focus on accuracy and quality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CLIENT SERVICE</a:t>
            </a:r>
          </a:p>
          <a:p>
            <a:pPr>
              <a:defRPr/>
            </a:pPr>
            <a:r>
              <a:rPr lang="en-US" dirty="0"/>
              <a:t>Focus on discovering and meeting the needs of your client. There is a genuine desire to help or serve others.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A17E6F-A3B6-419C-9FE6-A9D005A2FF8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35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This program provides a framework for candidates to explore and apply the principles of value in real life work situations, guided by a mentor, while at the same time gaining necessary qualifying practical experience. </a:t>
            </a:r>
          </a:p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13F1CA-9653-46C5-A5A4-1563C5532C4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9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#4 – PPS (may be the one that is involved in the admission requirement)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0578E0-E70D-43D5-823B-A8A3250BE95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591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Recommended to commit two hours a week.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990A68-C82D-4BEE-8570-2EB7F1758CD4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20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Progress report is completed throughout the AEP by both the mentor and  candidate, and submitted at the end of the AEP.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105A9A-7259-47F5-B1AB-FE94660F328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052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9A8109-37DB-4785-92DC-CAF33E05C811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8734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How long does it take to complete the program?  </a:t>
            </a:r>
            <a:r>
              <a:rPr lang="en-US" altLang="en-US" dirty="0"/>
              <a:t>This depends on the type of degree you have, which program you are pursuing, or if you receive any exemptions from courses.</a:t>
            </a:r>
          </a:p>
          <a:p>
            <a:endParaRPr lang="en-US" altLang="en-US" dirty="0"/>
          </a:p>
          <a:p>
            <a:r>
              <a:rPr lang="en-US" altLang="en-US" dirty="0"/>
              <a:t>Generally : If you have your degree: </a:t>
            </a:r>
          </a:p>
          <a:p>
            <a:r>
              <a:rPr lang="en-US" altLang="en-US" dirty="0"/>
              <a:t>PGCV Program — at least 2.5 years</a:t>
            </a:r>
          </a:p>
          <a:p>
            <a:r>
              <a:rPr lang="en-US" altLang="en-US" dirty="0"/>
              <a:t>AACI Program — average 4 – 6 years</a:t>
            </a:r>
          </a:p>
          <a:p>
            <a:r>
              <a:rPr lang="en-US" altLang="en-US" dirty="0"/>
              <a:t>CRA Program — average 2 – 3 years. </a:t>
            </a:r>
          </a:p>
          <a:p>
            <a:endParaRPr lang="en-US" altLang="en-US" dirty="0"/>
          </a:p>
          <a:p>
            <a:r>
              <a:rPr lang="en-US" altLang="en-US" dirty="0"/>
              <a:t>Range of cost -- $600/course for 15 courses that is $9000 – it varies depending on the location of the course (or equivalency)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6CE567-AA8F-4893-BC06-8672A26B40E8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69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8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38602-F02A-4306-B293-B404934047A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905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AIC has developed an online Progress Report which ensures Candidates use the tool to track their experience</a:t>
            </a:r>
          </a:p>
          <a:p>
            <a:endParaRPr lang="en-US" sz="1200" dirty="0"/>
          </a:p>
          <a:p>
            <a:r>
              <a:rPr lang="en-US" sz="1200" dirty="0"/>
              <a:t>AAC will monitor the content inputted by Candidates to look for trends where gaps are in the program</a:t>
            </a:r>
          </a:p>
          <a:p>
            <a:endParaRPr lang="en-US" sz="1200" dirty="0"/>
          </a:p>
          <a:p>
            <a:r>
              <a:rPr lang="en-US" sz="1200" dirty="0"/>
              <a:t>The online tool will be able to notify Candidates if they are missing information </a:t>
            </a:r>
          </a:p>
          <a:p>
            <a:endParaRPr lang="en-US" sz="1200" dirty="0"/>
          </a:p>
          <a:p>
            <a:r>
              <a:rPr lang="en-US" sz="1200" dirty="0"/>
              <a:t>This will be a benefit to Candidates not an obstacle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5D21F-569F-44A4-964F-71331B12D48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4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Where you can get credits (promote </a:t>
            </a:r>
            <a:r>
              <a:rPr lang="en-US" dirty="0" err="1">
                <a:solidFill>
                  <a:srgbClr val="FF0000"/>
                </a:solidFill>
              </a:rPr>
              <a:t>ntl</a:t>
            </a:r>
            <a:r>
              <a:rPr lang="en-US" dirty="0">
                <a:solidFill>
                  <a:srgbClr val="FF0000"/>
                </a:solidFill>
              </a:rPr>
              <a:t> conference; AGM; candidate stream in national stream; provincial events; chapter functions)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Candidate Members progress through the designation process and meet the academic requirements for designation as well as enhance their professional knowledge.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Designated Members continue to have the most up-to-date knowledge of CUSPAP and leading-edge industry practices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b="1" dirty="0"/>
              <a:t>Candidate Members - Specific Requirements </a:t>
            </a:r>
          </a:p>
          <a:p>
            <a:pPr>
              <a:defRPr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7 mandatory CPD credits must be obtained from the Professional Practice Seminar (PPS).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Members completing the 1-day PPS will earn 7 mandatory CPD credits.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Members completing the 2-day PPS (classroom or distance/self-directed) can apply 7 of the 14 credits to the mandatory CPD credits and the other 7 credits as discretionary credits.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12 mandatory CPD credits for one (1) University level course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 5 discretionary CPD credits must be obtained from qualifying professional development activities.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To encourage and reward those Candidates that are pursuing their studies, </a:t>
            </a:r>
          </a:p>
          <a:p>
            <a:pPr>
              <a:defRPr/>
            </a:pPr>
            <a:r>
              <a:rPr lang="en-US" sz="1600" dirty="0"/>
              <a:t>Candidates are allowed to carry forward to the next cycle excess credits for </a:t>
            </a:r>
          </a:p>
          <a:p>
            <a:pPr>
              <a:defRPr/>
            </a:pPr>
            <a:r>
              <a:rPr lang="en-US" sz="1600" dirty="0"/>
              <a:t>up to: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One (1) University level course (12 credits) or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Up to 8 discretionary CPD credits.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**NOTE: DESIGNATION DEADLINE VS CPD REQUIREMENTS (RECOMMEND AT LEAST 2 COURSES)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EAF7BE-A7D7-4028-BC82-E5E5A8B0739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06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2 Year Diploma in Business Administration</a:t>
            </a:r>
          </a:p>
          <a:p>
            <a:r>
              <a:rPr lang="en-US" altLang="en-US"/>
              <a:t>Found there was a high demand for property tax assessors.  Property tax never will go away.</a:t>
            </a:r>
          </a:p>
          <a:p>
            <a:r>
              <a:rPr lang="en-US" altLang="en-US"/>
              <a:t>Different path – start door to door inspecting residential homes to update records like basement finish, renovations, additions, items that add value (fair share tax dollars)</a:t>
            </a:r>
          </a:p>
          <a:p>
            <a:r>
              <a:rPr lang="en-US" altLang="en-US"/>
              <a:t>Inspecting apartments, industrial, commercial.   No one wants to pay taxes, so often property owners (like Walmart or other large corporations) hire AACIs to reduce assessment/taxes.   Working for city, hold the assessment.  Rents/sales, depreciation.  Oil refinerys, hotels, government buildings. </a:t>
            </a:r>
          </a:p>
          <a:p>
            <a:r>
              <a:rPr lang="en-US" altLang="en-US"/>
              <a:t>Not court, but a quasi-judicial tribunal.  Eventually cases get to court.</a:t>
            </a:r>
          </a:p>
          <a:p>
            <a:r>
              <a:rPr lang="en-US" altLang="en-US"/>
              <a:t>Work for Cities,  Paid education – courses through UBC, University, AACI</a:t>
            </a:r>
          </a:p>
          <a:p>
            <a:r>
              <a:rPr lang="en-US" altLang="en-US"/>
              <a:t>Provincial Government  expropriation  hiring 2 staff   ROW</a:t>
            </a:r>
          </a:p>
          <a:p>
            <a:r>
              <a:rPr lang="en-US" altLang="en-US"/>
              <a:t>Volunteer on IC</a:t>
            </a:r>
          </a:p>
          <a:p>
            <a:r>
              <a:rPr lang="en-US" altLang="en-US"/>
              <a:t> </a:t>
            </a:r>
          </a:p>
          <a:p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83153-1509-4B1C-BFFC-DA2966E4E818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092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/>
              <a:t>Protect the public interest by members acting responsibly, impartially, objectively, and with independent judgment.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sz="1600" dirty="0"/>
              <a:t>Ethics Standard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sz="1600" dirty="0"/>
              <a:t>Real Property Appraisal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sz="1600" dirty="0"/>
              <a:t>Review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sz="1600" dirty="0"/>
              <a:t>Consulting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sz="1600" dirty="0"/>
              <a:t>Reserve Fund Planning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sz="1600" dirty="0"/>
              <a:t>Machinery and Equipment Appraisal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Mass Appraisal Standard</a:t>
            </a:r>
            <a:endParaRPr lang="en-CA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1588">
              <a:defRPr/>
            </a:pPr>
            <a:endParaRPr lang="en-US" sz="105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/>
              <a:t>Code of conduct: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/>
              <a:t>Honesty, integrity, fairness and respect are cornerstones of confidence and trust. </a:t>
            </a:r>
          </a:p>
          <a:p>
            <a:pPr marL="0" lvl="1" indent="6350">
              <a:buClr>
                <a:schemeClr val="tx2"/>
              </a:buClr>
              <a:buSzPct val="50000"/>
              <a:buFont typeface="Arial" panose="020B0604020202020204" pitchFamily="34" charset="0"/>
              <a:buNone/>
              <a:defRPr/>
            </a:pPr>
            <a:r>
              <a:rPr lang="en-US" sz="1600" dirty="0"/>
              <a:t>Members are expected to: </a:t>
            </a:r>
          </a:p>
          <a:p>
            <a:pPr marL="0" lvl="1" indent="6350" algn="ctr">
              <a:buClr>
                <a:schemeClr val="tx2"/>
              </a:buClr>
              <a:buSzPct val="50000"/>
              <a:buFont typeface="Arial" panose="020B0604020202020204" pitchFamily="34" charset="0"/>
              <a:buNone/>
              <a:defRPr/>
            </a:pPr>
            <a:r>
              <a:rPr lang="en-US" sz="1600" b="1" i="1" dirty="0">
                <a:solidFill>
                  <a:srgbClr val="002060"/>
                </a:solidFill>
              </a:rPr>
              <a:t>Engage in conduct that will </a:t>
            </a:r>
          </a:p>
          <a:p>
            <a:pPr marL="0" lvl="1" indent="6350" algn="ctr">
              <a:buClr>
                <a:schemeClr val="tx2"/>
              </a:buClr>
              <a:buSzPct val="50000"/>
              <a:buFont typeface="Arial" panose="020B0604020202020204" pitchFamily="34" charset="0"/>
              <a:buNone/>
              <a:defRPr/>
            </a:pPr>
            <a:r>
              <a:rPr lang="en-US" sz="1600" b="1" i="1" dirty="0">
                <a:solidFill>
                  <a:srgbClr val="002060"/>
                </a:solidFill>
              </a:rPr>
              <a:t>enhance their professional status, </a:t>
            </a:r>
          </a:p>
          <a:p>
            <a:pPr marL="0" lvl="1" indent="6350" algn="ctr">
              <a:buClr>
                <a:schemeClr val="tx2"/>
              </a:buClr>
              <a:buSzPct val="50000"/>
              <a:buFont typeface="Arial" panose="020B0604020202020204" pitchFamily="34" charset="0"/>
              <a:buNone/>
              <a:defRPr/>
            </a:pPr>
            <a:r>
              <a:rPr lang="en-US" sz="1600" b="1" i="1" dirty="0">
                <a:solidFill>
                  <a:srgbClr val="002060"/>
                </a:solidFill>
              </a:rPr>
              <a:t>the reputation of the Institute, the profession, </a:t>
            </a:r>
          </a:p>
          <a:p>
            <a:pPr marL="0" lvl="1" indent="6350" algn="ctr">
              <a:buClr>
                <a:schemeClr val="tx2"/>
              </a:buClr>
              <a:buSzPct val="50000"/>
              <a:buFont typeface="Arial" panose="020B0604020202020204" pitchFamily="34" charset="0"/>
              <a:buNone/>
              <a:defRPr/>
            </a:pPr>
            <a:r>
              <a:rPr lang="en-US" sz="1600" b="1" i="1" dirty="0">
                <a:solidFill>
                  <a:srgbClr val="002060"/>
                </a:solidFill>
              </a:rPr>
              <a:t>and the confidence and interest of the public </a:t>
            </a:r>
          </a:p>
          <a:p>
            <a:pPr marL="0" lvl="1" indent="6350" algn="ctr">
              <a:buClr>
                <a:schemeClr val="tx2"/>
              </a:buClr>
              <a:buSzPct val="50000"/>
              <a:buFont typeface="Arial" panose="020B0604020202020204" pitchFamily="34" charset="0"/>
              <a:buNone/>
              <a:defRPr/>
            </a:pPr>
            <a:endParaRPr lang="en-US" sz="1600" b="1" i="1" dirty="0">
              <a:solidFill>
                <a:srgbClr val="002060"/>
              </a:solidFill>
            </a:endParaRPr>
          </a:p>
          <a:p>
            <a:pPr marL="350838" lvl="1" indent="-350838">
              <a:spcBef>
                <a:spcPct val="300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fr-CA" sz="1600" dirty="0"/>
              <a:t>You </a:t>
            </a:r>
            <a:r>
              <a:rPr lang="fr-CA" sz="1600" dirty="0" err="1"/>
              <a:t>represent</a:t>
            </a:r>
            <a:r>
              <a:rPr lang="fr-CA" sz="1600" dirty="0"/>
              <a:t> the AIC and, </a:t>
            </a:r>
            <a:r>
              <a:rPr lang="fr-CA" sz="1600" dirty="0" err="1"/>
              <a:t>often</a:t>
            </a:r>
            <a:r>
              <a:rPr lang="fr-CA" sz="1600" dirty="0"/>
              <a:t>, </a:t>
            </a:r>
            <a:r>
              <a:rPr lang="fr-CA" sz="1600" dirty="0" err="1"/>
              <a:t>your</a:t>
            </a:r>
            <a:r>
              <a:rPr lang="fr-CA" sz="1600" dirty="0"/>
              <a:t> clients as </a:t>
            </a:r>
            <a:r>
              <a:rPr lang="fr-CA" sz="1600" dirty="0" err="1"/>
              <a:t>well</a:t>
            </a:r>
            <a:r>
              <a:rPr lang="fr-CA" sz="1600" dirty="0"/>
              <a:t> </a:t>
            </a:r>
            <a:r>
              <a:rPr lang="fr-CA" sz="1600" dirty="0" err="1"/>
              <a:t>when</a:t>
            </a:r>
            <a:r>
              <a:rPr lang="fr-CA" sz="1600" dirty="0"/>
              <a:t> </a:t>
            </a:r>
            <a:r>
              <a:rPr lang="fr-CA" sz="1600" dirty="0" err="1"/>
              <a:t>you</a:t>
            </a:r>
            <a:r>
              <a:rPr lang="fr-CA" sz="1600" dirty="0"/>
              <a:t> </a:t>
            </a:r>
            <a:r>
              <a:rPr lang="fr-CA" sz="1600" dirty="0" err="1"/>
              <a:t>meet</a:t>
            </a:r>
            <a:r>
              <a:rPr lang="fr-CA" sz="1600" dirty="0"/>
              <a:t> </a:t>
            </a:r>
            <a:r>
              <a:rPr lang="fr-CA" sz="1600" dirty="0" err="1"/>
              <a:t>with</a:t>
            </a:r>
            <a:r>
              <a:rPr lang="fr-CA" sz="1600" dirty="0"/>
              <a:t> a </a:t>
            </a:r>
            <a:r>
              <a:rPr lang="fr-CA" sz="1600" dirty="0" err="1"/>
              <a:t>property</a:t>
            </a:r>
            <a:r>
              <a:rPr lang="fr-CA" sz="1600" dirty="0"/>
              <a:t> </a:t>
            </a:r>
            <a:r>
              <a:rPr lang="fr-CA" sz="1600" dirty="0" err="1"/>
              <a:t>owner</a:t>
            </a:r>
            <a:r>
              <a:rPr lang="fr-CA" sz="1600" dirty="0"/>
              <a:t>, occupant, </a:t>
            </a:r>
            <a:r>
              <a:rPr lang="fr-CA" sz="1600" dirty="0" err="1"/>
              <a:t>realtor</a:t>
            </a:r>
            <a:r>
              <a:rPr lang="fr-CA" sz="1600" dirty="0"/>
              <a:t>, broker or </a:t>
            </a:r>
            <a:r>
              <a:rPr lang="fr-CA" sz="1600" dirty="0" err="1"/>
              <a:t>bank</a:t>
            </a:r>
            <a:r>
              <a:rPr lang="fr-CA" sz="1600" dirty="0"/>
              <a:t>.  </a:t>
            </a:r>
          </a:p>
          <a:p>
            <a:pPr marL="350838" lvl="1" indent="-350838">
              <a:spcBef>
                <a:spcPct val="300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fr-CA" sz="1600" dirty="0"/>
              <a:t>As </a:t>
            </a:r>
            <a:r>
              <a:rPr lang="fr-CA" sz="1600" dirty="0" err="1"/>
              <a:t>designated</a:t>
            </a:r>
            <a:r>
              <a:rPr lang="fr-CA" sz="1600" dirty="0"/>
              <a:t> </a:t>
            </a:r>
            <a:r>
              <a:rPr lang="fr-CA" sz="1600" dirty="0" err="1"/>
              <a:t>CRAs</a:t>
            </a:r>
            <a:r>
              <a:rPr lang="fr-CA" sz="1600" dirty="0"/>
              <a:t> and </a:t>
            </a:r>
            <a:r>
              <a:rPr lang="fr-CA" sz="1600" dirty="0" err="1"/>
              <a:t>AACIs</a:t>
            </a:r>
            <a:r>
              <a:rPr lang="fr-CA" sz="1600" dirty="0"/>
              <a:t> </a:t>
            </a:r>
            <a:r>
              <a:rPr lang="fr-CA" sz="1600" dirty="0" err="1"/>
              <a:t>you</a:t>
            </a:r>
            <a:r>
              <a:rPr lang="fr-CA" sz="1600" dirty="0"/>
              <a:t> </a:t>
            </a:r>
            <a:r>
              <a:rPr lang="fr-CA" sz="1600" dirty="0" err="1"/>
              <a:t>represent</a:t>
            </a:r>
            <a:r>
              <a:rPr lang="fr-CA" sz="1600" dirty="0"/>
              <a:t> the AIC brand, the </a:t>
            </a:r>
            <a:r>
              <a:rPr lang="fr-CA" sz="1600" dirty="0" err="1"/>
              <a:t>two</a:t>
            </a:r>
            <a:r>
              <a:rPr lang="fr-CA" sz="1600" dirty="0"/>
              <a:t> </a:t>
            </a:r>
            <a:r>
              <a:rPr lang="fr-CA" sz="1600" dirty="0" err="1"/>
              <a:t>most</a:t>
            </a:r>
            <a:r>
              <a:rPr lang="fr-CA" sz="1600" dirty="0"/>
              <a:t> </a:t>
            </a:r>
            <a:r>
              <a:rPr lang="fr-CA" sz="1600" dirty="0" err="1"/>
              <a:t>highly</a:t>
            </a:r>
            <a:r>
              <a:rPr lang="fr-CA" sz="1600" dirty="0"/>
              <a:t> </a:t>
            </a:r>
            <a:r>
              <a:rPr lang="fr-CA" sz="1600" dirty="0" err="1"/>
              <a:t>recognized</a:t>
            </a:r>
            <a:r>
              <a:rPr lang="fr-CA" sz="1600" dirty="0"/>
              <a:t> </a:t>
            </a:r>
            <a:r>
              <a:rPr lang="fr-CA" sz="1600" dirty="0" err="1"/>
              <a:t>designations</a:t>
            </a:r>
            <a:r>
              <a:rPr lang="fr-CA" sz="1600" dirty="0"/>
              <a:t> in the </a:t>
            </a:r>
            <a:r>
              <a:rPr lang="fr-CA" sz="1600" dirty="0" err="1"/>
              <a:t>industry</a:t>
            </a:r>
            <a:r>
              <a:rPr lang="fr-CA" sz="1600" dirty="0"/>
              <a:t>.  AIC </a:t>
            </a:r>
            <a:r>
              <a:rPr lang="fr-CA" sz="1600" dirty="0" err="1"/>
              <a:t>is</a:t>
            </a:r>
            <a:r>
              <a:rPr lang="fr-CA" sz="1600" dirty="0"/>
              <a:t> </a:t>
            </a:r>
            <a:r>
              <a:rPr lang="fr-CA" sz="1600" dirty="0" err="1"/>
              <a:t>recognized</a:t>
            </a:r>
            <a:r>
              <a:rPr lang="fr-CA" sz="1600" dirty="0"/>
              <a:t> </a:t>
            </a:r>
            <a:r>
              <a:rPr lang="fr-CA" sz="1600" dirty="0" err="1"/>
              <a:t>nationally</a:t>
            </a:r>
            <a:r>
              <a:rPr lang="fr-CA" sz="1600" dirty="0"/>
              <a:t> and </a:t>
            </a:r>
            <a:r>
              <a:rPr lang="fr-CA" sz="1600" dirty="0" err="1"/>
              <a:t>internationally</a:t>
            </a:r>
            <a:r>
              <a:rPr lang="fr-CA" sz="1600" dirty="0"/>
              <a:t>. </a:t>
            </a:r>
          </a:p>
          <a:p>
            <a:pPr marL="350838" lvl="1" indent="-350838">
              <a:spcBef>
                <a:spcPct val="300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fr-CA" sz="1600" dirty="0" err="1"/>
              <a:t>Students</a:t>
            </a:r>
            <a:r>
              <a:rPr lang="fr-CA" sz="1600" dirty="0"/>
              <a:t> and Candidates </a:t>
            </a:r>
            <a:r>
              <a:rPr lang="fr-CA" sz="1600" dirty="0" err="1"/>
              <a:t>represent</a:t>
            </a:r>
            <a:r>
              <a:rPr lang="fr-CA" sz="1600" dirty="0"/>
              <a:t> the future of AIC</a:t>
            </a:r>
          </a:p>
          <a:p>
            <a:pPr marL="0" lvl="1" indent="0">
              <a:spcBef>
                <a:spcPct val="30000"/>
              </a:spcBef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fr-CA" sz="1600" dirty="0"/>
          </a:p>
          <a:p>
            <a: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fr-CA" sz="1600" dirty="0" err="1"/>
              <a:t>With</a:t>
            </a:r>
            <a:r>
              <a:rPr lang="fr-CA" sz="1600" dirty="0"/>
              <a:t> </a:t>
            </a:r>
            <a:r>
              <a:rPr lang="fr-CA" sz="1600" dirty="0" err="1"/>
              <a:t>that</a:t>
            </a:r>
            <a:r>
              <a:rPr lang="fr-CA" sz="1600" dirty="0"/>
              <a:t> </a:t>
            </a:r>
            <a:r>
              <a:rPr lang="fr-CA" sz="1600" dirty="0" err="1"/>
              <a:t>comes</a:t>
            </a:r>
            <a:r>
              <a:rPr lang="fr-CA" sz="1600" dirty="0"/>
              <a:t> the </a:t>
            </a:r>
            <a:r>
              <a:rPr lang="fr-CA" sz="1600" dirty="0" err="1"/>
              <a:t>responsibility</a:t>
            </a:r>
            <a:r>
              <a:rPr lang="fr-CA" sz="1600" dirty="0"/>
              <a:t> for m</a:t>
            </a:r>
            <a:r>
              <a:rPr lang="en-US" sz="1600" dirty="0"/>
              <a:t>embers to commit themselves to principles that reflect the </a:t>
            </a:r>
            <a:r>
              <a:rPr lang="en-US" sz="1600" b="1" i="1" u="sng" dirty="0">
                <a:solidFill>
                  <a:srgbClr val="002060"/>
                </a:solidFill>
              </a:rPr>
              <a:t>highest standards of professionalism</a:t>
            </a:r>
            <a:r>
              <a:rPr lang="en-US" sz="1600" b="1" i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E33731-F542-4036-A178-306B92F53B34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28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0104"/>
                </a:solidFill>
              </a:rPr>
              <a:t>Provide example of types of employers and organizations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B1197F-5FC1-41A9-8A70-395BEA6F8C9A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83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>
              <a:buFontTx/>
              <a:buChar char="•"/>
            </a:pPr>
            <a:r>
              <a:rPr lang="en-US" altLang="en-US"/>
              <a:t>Safety</a:t>
            </a:r>
          </a:p>
          <a:p>
            <a:pPr marL="628650" lvl="1" indent="-171450">
              <a:buFontTx/>
              <a:buChar char="•"/>
            </a:pPr>
            <a:r>
              <a:rPr lang="en-US" altLang="en-US"/>
              <a:t>Assignments could include:</a:t>
            </a:r>
          </a:p>
          <a:p>
            <a:pPr marL="1085850" lvl="2" indent="-171450">
              <a:buFontTx/>
              <a:buChar char="•"/>
            </a:pPr>
            <a:r>
              <a:rPr lang="en-US" altLang="en-US"/>
              <a:t>A farm</a:t>
            </a:r>
          </a:p>
          <a:p>
            <a:pPr marL="1085850" lvl="2" indent="-171450">
              <a:buFontTx/>
              <a:buChar char="•"/>
            </a:pPr>
            <a:r>
              <a:rPr lang="en-US" altLang="en-US"/>
              <a:t>A warehouse</a:t>
            </a:r>
          </a:p>
          <a:p>
            <a:pPr marL="1085850" lvl="2" indent="-171450">
              <a:buFontTx/>
              <a:buChar char="•"/>
            </a:pPr>
            <a:r>
              <a:rPr lang="en-US" altLang="en-US"/>
              <a:t>A house</a:t>
            </a:r>
          </a:p>
          <a:p>
            <a:pPr marL="1085850" lvl="2" indent="-171450">
              <a:buFontTx/>
              <a:buChar char="•"/>
            </a:pPr>
            <a:r>
              <a:rPr lang="en-US" altLang="en-US"/>
              <a:t>A development property</a:t>
            </a:r>
          </a:p>
          <a:p>
            <a:pPr marL="1085850" lvl="2" indent="-171450">
              <a:buFontTx/>
              <a:buChar char="•"/>
            </a:pPr>
            <a:r>
              <a:rPr lang="en-US" altLang="en-US"/>
              <a:t>A condo</a:t>
            </a:r>
          </a:p>
          <a:p>
            <a:pPr marL="1085850" lvl="2" indent="-171450">
              <a:buFontTx/>
              <a:buChar char="•"/>
            </a:pPr>
            <a:r>
              <a:rPr lang="en-US" altLang="en-US"/>
              <a:t>Reserve fund study</a:t>
            </a:r>
          </a:p>
          <a:p>
            <a:pPr marL="628650" lvl="1" indent="-171450">
              <a:buFontTx/>
              <a:buChar char="•"/>
            </a:pPr>
            <a:r>
              <a:rPr lang="en-US" altLang="en-US"/>
              <a:t>Identify yourself</a:t>
            </a:r>
          </a:p>
          <a:p>
            <a:pPr marL="628650" lvl="1" indent="-171450">
              <a:buFontTx/>
              <a:buChar char="•"/>
            </a:pPr>
            <a:r>
              <a:rPr lang="en-US" altLang="en-US"/>
              <a:t>Explain what you will be doing during the inspection</a:t>
            </a:r>
          </a:p>
          <a:p>
            <a:pPr marL="628650" lvl="1" indent="-171450">
              <a:buFontTx/>
              <a:buChar char="•"/>
            </a:pPr>
            <a:r>
              <a:rPr lang="en-US" altLang="en-US"/>
              <a:t>Get details – common complaint is that the appraiser didn’t ask any questions or only spent 15 minutes at the house</a:t>
            </a:r>
          </a:p>
          <a:p>
            <a:pPr marL="628650" lvl="1" indent="-171450">
              <a:buFontTx/>
              <a:buChar char="•"/>
            </a:pPr>
            <a:r>
              <a:rPr lang="en-US" altLang="en-US"/>
              <a:t>Don’t set expectations that you can’t meet – e.g. when the report will be delivered, call if delivery is going to be delayed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40327A-DAB3-4DD3-B56C-C6D4A6C94E56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85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/>
              <a:t>All Candidates and their Co-Signers must registered in the Candidate Co-Signing Registry. No Registration =  No Insurance and the AIC does not back-date. </a:t>
            </a:r>
            <a:endParaRPr lang="en-US" altLang="en-US" dirty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6A034-90AD-481C-A954-1C17B4975FD0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75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8125" indent="-238125"/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FB45F4-096F-4D17-9633-8D01C79E68B5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425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3B689B-C8F0-4570-9661-20C3CEAA6557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151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Co-signer – may not be required if you are non-fee</a:t>
            </a:r>
          </a:p>
          <a:p>
            <a:endParaRPr lang="en-US" altLang="en-US"/>
          </a:p>
          <a:p>
            <a:r>
              <a:rPr lang="en-US" altLang="en-US"/>
              <a:t>Candidate Member application is on-line in the provincial page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31212C-B19B-4B6D-9854-B155F0D38A7D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9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A67EEF-1C66-4FCB-B5ED-4961A3A2D8C4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37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8C0890-3F16-41F2-8D2D-70FD216BDD3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9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First year Candidate fees vary across the country. $100 national – some provinces charge less some full price.</a:t>
            </a: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0D5529-3B78-4AEB-86CD-2F7F3F72724A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04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57FC5A-D7CD-4F0E-AD2A-621DEBB95374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sz="1200" dirty="0"/>
              <a:t>Renovating, building, buying or selling property</a:t>
            </a:r>
          </a:p>
          <a:p>
            <a:r>
              <a:rPr lang="en-US" altLang="en-US" sz="1200" dirty="0"/>
              <a:t>Financing or refinancing property</a:t>
            </a:r>
          </a:p>
          <a:p>
            <a:r>
              <a:rPr lang="en-US" altLang="en-US" sz="1200" dirty="0"/>
              <a:t>Making real estate investment decisions</a:t>
            </a:r>
          </a:p>
          <a:p>
            <a:r>
              <a:rPr lang="en-US" altLang="en-US" sz="1200" dirty="0"/>
              <a:t>Reviewing property tax assessments</a:t>
            </a:r>
          </a:p>
          <a:p>
            <a:r>
              <a:rPr lang="en-US" altLang="en-US" sz="1200" dirty="0"/>
              <a:t>Assessing capital gains</a:t>
            </a:r>
          </a:p>
          <a:p>
            <a:r>
              <a:rPr lang="en-US" altLang="en-US" sz="1200" dirty="0"/>
              <a:t>Determining “Cost New” for insurance purposes</a:t>
            </a:r>
          </a:p>
          <a:p>
            <a:r>
              <a:rPr lang="en-US" altLang="en-US" sz="1200" dirty="0"/>
              <a:t>Determining expropriation compensation</a:t>
            </a:r>
          </a:p>
          <a:p>
            <a:r>
              <a:rPr lang="en-US" altLang="en-US" sz="1200" dirty="0"/>
              <a:t>Valuing property for family law – divorce, estates, arbitration</a:t>
            </a:r>
          </a:p>
          <a:p>
            <a:r>
              <a:rPr lang="en-US" altLang="en-US" sz="1200" dirty="0"/>
              <a:t>Valuing real estate for business mergers, acquisitions or dissolutions </a:t>
            </a:r>
          </a:p>
          <a:p>
            <a:r>
              <a:rPr lang="en-US" altLang="en-US" sz="1200" dirty="0"/>
              <a:t>Valuing private property acquired by governments for public use</a:t>
            </a:r>
          </a:p>
          <a:p>
            <a:r>
              <a:rPr lang="en-US" altLang="en-US" sz="1200" dirty="0"/>
              <a:t>Appraisal of Machinery and Equipment</a:t>
            </a:r>
          </a:p>
          <a:p>
            <a:r>
              <a:rPr lang="en-US" altLang="en-US" dirty="0"/>
              <a:t>CONSULTING: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Retirement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Refinancing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restructuring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feasibility of real estate investments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reserve fund studies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rent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of real estate assets for International Financial Reporting Standards.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mergers and acquisitions;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gains; and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foreclosures.</a:t>
            </a:r>
          </a:p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2C6B4F-D617-4200-AA41-DF38C226F7D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7B61DD-F77B-4330-A44D-5BD8750E6FB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1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9C22E5-C78A-424E-B0A0-F1290A5A9F3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7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charset="0"/>
              </a:rPr>
              <a:t>Each year, AIC members complete third-party appraisals valued over $1 trillion worth of property: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charset="0"/>
              </a:rPr>
              <a:t>41% residential 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charset="0"/>
              </a:rPr>
              <a:t>59% commercial or non-residential </a:t>
            </a:r>
          </a:p>
          <a:p>
            <a:pPr marL="285750"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charset="0"/>
            </a:endParaRPr>
          </a:p>
          <a:p>
            <a:pPr marL="285750"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charset="0"/>
              </a:rPr>
              <a:t>In 2019, AIC members completed more than 1 million third-party appraisals: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charset="0"/>
              </a:rPr>
              <a:t>81 % residential 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charset="0"/>
              </a:rPr>
              <a:t>19 % commercial</a:t>
            </a:r>
          </a:p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46C30-4E9F-4BC2-88C5-E7AD74C254A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36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The income for appraisers will vary, based on:</a:t>
            </a:r>
          </a:p>
          <a:p>
            <a:pPr lvl="1"/>
            <a:r>
              <a:rPr lang="en-US" altLang="en-US" dirty="0"/>
              <a:t>Experience</a:t>
            </a:r>
          </a:p>
          <a:p>
            <a:pPr lvl="1"/>
            <a:r>
              <a:rPr lang="en-US" altLang="en-US" dirty="0"/>
              <a:t>Types of property </a:t>
            </a:r>
          </a:p>
          <a:p>
            <a:pPr lvl="1"/>
            <a:r>
              <a:rPr lang="en-US" altLang="en-US" dirty="0"/>
              <a:t>Types of services </a:t>
            </a:r>
          </a:p>
          <a:p>
            <a:pPr lvl="1"/>
            <a:r>
              <a:rPr lang="en-US" altLang="en-US" dirty="0"/>
              <a:t>Niche services/specialties</a:t>
            </a:r>
          </a:p>
          <a:p>
            <a:pPr lvl="1"/>
            <a:r>
              <a:rPr lang="en-US" altLang="en-US" dirty="0"/>
              <a:t>Market/Region</a:t>
            </a:r>
          </a:p>
          <a:p>
            <a:pPr lvl="1"/>
            <a:r>
              <a:rPr lang="en-US" altLang="en-US" dirty="0"/>
              <a:t>Fee or non-fee</a:t>
            </a:r>
          </a:p>
          <a:p>
            <a:pPr lvl="1"/>
            <a:r>
              <a:rPr lang="en-US" altLang="en-US" dirty="0"/>
              <a:t>Sole proprietor vs owner of a medium-larger firm</a:t>
            </a:r>
          </a:p>
          <a:p>
            <a:pPr lvl="1"/>
            <a:r>
              <a:rPr lang="en-US" altLang="en-US" dirty="0"/>
              <a:t>Work/life balance </a:t>
            </a:r>
          </a:p>
          <a:p>
            <a:pPr lvl="1"/>
            <a:r>
              <a:rPr lang="en-US" altLang="en-US" dirty="0"/>
              <a:t>Arrangements with employers (e.g. salary, benefits,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Business development activities 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E104A8-1777-464C-B00D-5E7417F75F7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6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C_PPT_Tempat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98" y="128588"/>
            <a:ext cx="730408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98" y="1471613"/>
            <a:ext cx="7394575" cy="41846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12386" y="6356350"/>
            <a:ext cx="70379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C759E1-98BB-4771-9185-2BDAE18B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2" name="Picture 1" descr="AIC_PPT_Tempate_Slid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2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 txBox="1">
            <a:spLocks/>
          </p:cNvSpPr>
          <p:nvPr userDrawn="1"/>
        </p:nvSpPr>
        <p:spPr>
          <a:xfrm>
            <a:off x="8397056" y="6218822"/>
            <a:ext cx="6022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83A425-D13C-42F3-9AAF-2549D3020F6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4" name="Picture 3" descr="AIC_PPT_Tempate_Slide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7" y="6154113"/>
            <a:ext cx="2371634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4" r:id="rId3"/>
    <p:sldLayoutId id="2147483695" r:id="rId4"/>
    <p:sldLayoutId id="2147483697" r:id="rId5"/>
    <p:sldLayoutId id="2147483698" r:id="rId6"/>
    <p:sldLayoutId id="2147483699" r:id="rId7"/>
    <p:sldLayoutId id="2147483700" r:id="rId8"/>
    <p:sldLayoutId id="2147483696" r:id="rId9"/>
    <p:sldLayoutId id="2147483692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anada.ca/preparing-for-the-exa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anada.ca/member/accreditation/professional-competency-interview/preparing-for-the-interview-2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C_PPT_Tempate_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IC_E_hor_3c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6" y="5571066"/>
            <a:ext cx="2951098" cy="68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66" y="5740730"/>
            <a:ext cx="42258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prstClr val="black"/>
                </a:solidFill>
              </a:rPr>
              <a:t>AIC 101 – Introduction to the Appraisal Profession</a:t>
            </a:r>
          </a:p>
        </p:txBody>
      </p:sp>
    </p:spTree>
    <p:extLst>
      <p:ext uri="{BB962C8B-B14F-4D97-AF65-F5344CB8AC3E}">
        <p14:creationId xmlns:p14="http://schemas.microsoft.com/office/powerpoint/2010/main" val="291172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Is there a demand for appraisers?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32" y="2043033"/>
            <a:ext cx="8228038" cy="158793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3200" b="1" dirty="0"/>
              <a:t>YES!!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dirty="0"/>
              <a:t>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3200" dirty="0">
                <a:latin typeface="Arial" panose="020B0604020202020204" pitchFamily="34" charset="0"/>
                <a:cs typeface="Arial" charset="0"/>
              </a:rPr>
              <a:t>Each year, AIC members complete over 1 million appraisals with an aggregate value of over $1 trillion worth of property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2200" dirty="0"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How much do appraisers make?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220992" y="1752816"/>
            <a:ext cx="7394575" cy="29201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It depends on several factors, but surveyed Members say (2018):</a:t>
            </a:r>
          </a:p>
          <a:p>
            <a:r>
              <a:rPr lang="en-US" sz="2800" dirty="0"/>
              <a:t>53% of respondents had a net income of more than $90,000.</a:t>
            </a:r>
          </a:p>
          <a:p>
            <a:r>
              <a:rPr lang="en-US" sz="2800" dirty="0"/>
              <a:t>11% of respondents earn more than $140,000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506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br>
              <a:rPr lang="en-US" altLang="en-US" sz="900" b="1">
                <a:solidFill>
                  <a:srgbClr val="3E403D"/>
                </a:solidFill>
                <a:latin typeface="Oxygen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26" y="255588"/>
            <a:ext cx="88817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CANADA’S REAL ESTATE APPRAISERS OF CHOICE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4FB70-F1C2-4B04-96F4-A79ECB850BD6}"/>
              </a:ext>
            </a:extLst>
          </p:cNvPr>
          <p:cNvSpPr txBox="1"/>
          <p:nvPr/>
        </p:nvSpPr>
        <p:spPr>
          <a:xfrm>
            <a:off x="1242874" y="1651247"/>
            <a:ext cx="6871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renowned education and designation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Recognized by regulatory authorities and in judicial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class insurance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Members offer the full range of valuation and consulting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Rigorous Professional Standards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021C8-1C42-46D0-A683-7F7462F7E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6" y="4030476"/>
            <a:ext cx="3779512" cy="1176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6F2304-F89F-4BC2-8202-89B58A50D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215" y="4041471"/>
            <a:ext cx="2860942" cy="12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110273" y="2420938"/>
            <a:ext cx="455589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br>
              <a:rPr lang="en-US" sz="6600" dirty="0">
                <a:latin typeface="+mj-lt"/>
                <a:ea typeface="+mj-ea"/>
                <a:cs typeface="+mj-cs"/>
              </a:rPr>
            </a:br>
            <a:br>
              <a:rPr lang="en-US" sz="6600" dirty="0">
                <a:latin typeface="+mj-lt"/>
                <a:ea typeface="+mj-ea"/>
                <a:cs typeface="+mj-cs"/>
              </a:rPr>
            </a:br>
            <a:br>
              <a:rPr lang="en-US" sz="6600" dirty="0">
                <a:latin typeface="+mj-lt"/>
                <a:ea typeface="+mj-ea"/>
                <a:cs typeface="+mj-cs"/>
              </a:rPr>
            </a:br>
            <a:br>
              <a:rPr lang="en-US" sz="6600" dirty="0">
                <a:latin typeface="+mj-lt"/>
                <a:ea typeface="+mj-ea"/>
                <a:cs typeface="+mj-cs"/>
              </a:rPr>
            </a:b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 eaLnBrk="1" hangingPunct="1">
              <a:defRPr/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Module 1:  Pathways to Designation</a:t>
            </a:r>
          </a:p>
          <a:p>
            <a:pPr algn="ctr" eaLnBrk="1" hangingPunct="1">
              <a:defRPr/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Presented by: Kevin Collins, Director, Member Education</a:t>
            </a:r>
            <a:br>
              <a:rPr lang="en-US" sz="4000" b="1" dirty="0">
                <a:latin typeface="+mj-lt"/>
                <a:ea typeface="+mj-ea"/>
                <a:cs typeface="+mj-cs"/>
              </a:rPr>
            </a:br>
            <a:br>
              <a:rPr lang="en-US" sz="6600" dirty="0">
                <a:latin typeface="+mj-lt"/>
                <a:ea typeface="+mj-ea"/>
                <a:cs typeface="+mj-cs"/>
              </a:rPr>
            </a:br>
            <a:br>
              <a:rPr lang="en-US" sz="4000" dirty="0">
                <a:latin typeface="+mj-lt"/>
                <a:ea typeface="+mj-ea"/>
                <a:cs typeface="+mj-cs"/>
              </a:rPr>
            </a:br>
            <a:br>
              <a:rPr lang="en-US" sz="4000" dirty="0">
                <a:latin typeface="+mj-lt"/>
                <a:ea typeface="+mj-ea"/>
                <a:cs typeface="+mj-cs"/>
              </a:rPr>
            </a:br>
            <a:br>
              <a:rPr lang="en-US" sz="4000" dirty="0">
                <a:latin typeface="+mj-lt"/>
                <a:ea typeface="+mj-ea"/>
                <a:cs typeface="+mj-cs"/>
              </a:rPr>
            </a:br>
            <a:br>
              <a:rPr lang="en-US" sz="4000" dirty="0">
                <a:latin typeface="+mj-lt"/>
                <a:ea typeface="+mj-ea"/>
                <a:cs typeface="+mj-cs"/>
              </a:rPr>
            </a:b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					</a:t>
            </a:r>
            <a:r>
              <a:rPr lang="en-US" sz="3200" b="1" dirty="0">
                <a:latin typeface="+mj-lt"/>
                <a:ea typeface="+mj-ea"/>
                <a:cs typeface="+mj-cs"/>
              </a:rPr>
              <a:t>					</a:t>
            </a:r>
            <a:br>
              <a:rPr lang="en-US" sz="3600" b="1" dirty="0">
                <a:latin typeface="+mn-lt"/>
                <a:ea typeface="+mj-ea"/>
                <a:cs typeface="+mj-cs"/>
              </a:rPr>
            </a:br>
            <a:endParaRPr lang="en-US" sz="3600" b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058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1136241" y="2018514"/>
            <a:ext cx="67198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fr-CA" sz="5400" b="1" kern="0" dirty="0">
                <a:solidFill>
                  <a:srgbClr val="002060"/>
                </a:solidFill>
                <a:latin typeface="+mn-lt"/>
                <a:cs typeface="+mn-cs"/>
              </a:rPr>
              <a:t>Admission </a:t>
            </a:r>
            <a:r>
              <a:rPr lang="fr-CA" sz="5400" b="1" kern="0" dirty="0" err="1">
                <a:solidFill>
                  <a:srgbClr val="002060"/>
                </a:solidFill>
                <a:latin typeface="+mn-lt"/>
                <a:cs typeface="+mn-cs"/>
              </a:rPr>
              <a:t>Requirements</a:t>
            </a: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05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128588"/>
            <a:ext cx="8254538" cy="6985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CA" sz="3600" dirty="0"/>
              <a:t>Joining as a Candidate Member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3297" y="968297"/>
            <a:ext cx="7394575" cy="4184650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US" dirty="0"/>
              <a:t>Before applying for Candidate Membership, You must have completed: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Minimum of two years of post-secondary education from a Canadian accredited college, university or CÉGEP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Criminal Background Check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AIC 101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Introduction to Professional Practice (ITPP), and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BUSI 330 - Foundations of Real Estate Appraisal course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/>
              <a:t>Once all 5 have been completed, you can apply to your Provincial Association to become a Candidate Member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800" dirty="0"/>
              <a:t>NOTE: becoming a Candidate should coincide with securing employment in the appraisal industry. 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350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CA3D-3D0A-4826-B8DC-8D888DCF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7BC7-C20A-4D3A-BD3C-1F079DC5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BFAE5-1FD4-4499-972F-4763A8E1614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36241" y="2018514"/>
            <a:ext cx="67198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fr-CA" sz="5400" b="1" kern="0" dirty="0">
                <a:solidFill>
                  <a:srgbClr val="002060"/>
                </a:solidFill>
                <a:latin typeface="+mn-lt"/>
                <a:cs typeface="+mn-cs"/>
              </a:rPr>
              <a:t>Path to </a:t>
            </a:r>
            <a:r>
              <a:rPr lang="fr-CA" sz="5400" b="1" kern="0" dirty="0" err="1">
                <a:solidFill>
                  <a:srgbClr val="002060"/>
                </a:solidFill>
                <a:latin typeface="+mn-lt"/>
                <a:cs typeface="+mn-cs"/>
              </a:rPr>
              <a:t>Designation</a:t>
            </a: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9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98" y="210069"/>
            <a:ext cx="75271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on the Path to Designation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98" y="1607415"/>
            <a:ext cx="7394575" cy="4184650"/>
          </a:xfrm>
        </p:spPr>
        <p:txBody>
          <a:bodyPr/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Education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Work Experience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Exam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/>
              <a:t>Interview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Average time to become designated 4-5 years</a:t>
            </a:r>
          </a:p>
        </p:txBody>
      </p:sp>
    </p:spTree>
    <p:extLst>
      <p:ext uri="{BB962C8B-B14F-4D97-AF65-F5344CB8AC3E}">
        <p14:creationId xmlns:p14="http://schemas.microsoft.com/office/powerpoint/2010/main" val="151509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1298464" y="1994325"/>
            <a:ext cx="67198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fr-CA" sz="5400" b="1" kern="0" dirty="0" err="1">
                <a:solidFill>
                  <a:srgbClr val="002060"/>
                </a:solidFill>
                <a:latin typeface="+mn-lt"/>
                <a:cs typeface="+mn-cs"/>
              </a:rPr>
              <a:t>Education</a:t>
            </a:r>
            <a:r>
              <a:rPr lang="fr-CA" sz="5400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fr-CA" sz="5400" b="1" kern="0" dirty="0" err="1">
                <a:solidFill>
                  <a:srgbClr val="002060"/>
                </a:solidFill>
                <a:latin typeface="+mn-lt"/>
                <a:cs typeface="+mn-cs"/>
              </a:rPr>
              <a:t>Requirements</a:t>
            </a: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67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Accredited Appraiser Canadian Institute (AACI)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068" y="2036356"/>
            <a:ext cx="4712566" cy="4184650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100 Micro Foundations of Real Estate Economics 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101 Capital Markets and Real Estate 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111 BC Real Property Law and Real Estate Ethics</a:t>
            </a:r>
            <a:br>
              <a:rPr lang="en-US" sz="1500" dirty="0"/>
            </a:br>
            <a:r>
              <a:rPr lang="en-US" sz="1500" dirty="0"/>
              <a:t>OR BUSI 112 Canadian Real Property Law and Real Estate Ethics 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121 Foundations of Real Estate Mathematics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293 Introduction to Financial Accounting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300 Urban and Real Estate Economics 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330 Foundations of Real Estate Appraisal</a:t>
            </a: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BUSI 331 Real Estate Investment Analysis and Advanced Income Appraisal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F2270-30FF-4DCD-8705-44C8FBBC7014}"/>
              </a:ext>
            </a:extLst>
          </p:cNvPr>
          <p:cNvSpPr txBox="1"/>
          <p:nvPr/>
        </p:nvSpPr>
        <p:spPr>
          <a:xfrm>
            <a:off x="4854633" y="2069604"/>
            <a:ext cx="40067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344 Statistical and Computer Applications in Valuation  </a:t>
            </a: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400 Residential Property Analysis </a:t>
            </a: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401 Commercial Property Analysis </a:t>
            </a: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442 Case Studies in Appraisal I </a:t>
            </a: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433 Real Estate Business </a:t>
            </a:r>
            <a:br>
              <a:rPr lang="en-US" sz="1500" dirty="0">
                <a:latin typeface="+mn-lt"/>
                <a:cs typeface="+mn-cs"/>
              </a:rPr>
            </a:br>
            <a:r>
              <a:rPr lang="en-US" sz="1500" dirty="0">
                <a:latin typeface="+mn-lt"/>
                <a:cs typeface="+mn-cs"/>
              </a:rPr>
              <a:t>OR BUSI 443 Foundations of Real Property Assessment and Mass Appraisal</a:t>
            </a: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452 Case Studies in Appraisal II </a:t>
            </a: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n-lt"/>
                <a:cs typeface="+mn-cs"/>
              </a:rPr>
              <a:t>BUSI 460 Critical Analysis and Forecasting in Real Estate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00" b="1" dirty="0"/>
              <a:t>Plus: Guided Case Study</a:t>
            </a:r>
          </a:p>
          <a:p>
            <a:pPr lvl="1">
              <a:defRPr/>
            </a:pPr>
            <a:endParaRPr lang="en-US" sz="15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5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AC8F4-6B9C-4F33-A0B5-75A8E511ECFC}"/>
              </a:ext>
            </a:extLst>
          </p:cNvPr>
          <p:cNvSpPr txBox="1"/>
          <p:nvPr/>
        </p:nvSpPr>
        <p:spPr>
          <a:xfrm>
            <a:off x="847901" y="1386443"/>
            <a:ext cx="713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Course Requirements (or equivalent): </a:t>
            </a:r>
          </a:p>
        </p:txBody>
      </p:sp>
    </p:spTree>
    <p:extLst>
      <p:ext uri="{BB962C8B-B14F-4D97-AF65-F5344CB8AC3E}">
        <p14:creationId xmlns:p14="http://schemas.microsoft.com/office/powerpoint/2010/main" val="20398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Presenters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916613" y="4459288"/>
            <a:ext cx="681037" cy="3698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277" y="1910096"/>
            <a:ext cx="2163004" cy="2734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444832-915D-455A-B900-B4620176B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720" y="1841095"/>
            <a:ext cx="1976477" cy="30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255588"/>
            <a:ext cx="903763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4000" kern="0" spc="5" dirty="0" err="1">
                <a:latin typeface="Calibri"/>
                <a:cs typeface="Calibri"/>
              </a:rPr>
              <a:t>C</a:t>
            </a:r>
            <a:r>
              <a:rPr lang="en-CA" sz="4000" kern="0" spc="-60" dirty="0" err="1">
                <a:latin typeface="Calibri"/>
                <a:cs typeface="Calibri"/>
              </a:rPr>
              <a:t>anadia</a:t>
            </a:r>
            <a:r>
              <a:rPr lang="en-CA" sz="4000" kern="0" spc="530" dirty="0" err="1">
                <a:latin typeface="Calibri"/>
                <a:cs typeface="Calibri"/>
              </a:rPr>
              <a:t>n</a:t>
            </a:r>
            <a:r>
              <a:rPr lang="en-CA" sz="4000" kern="0" spc="-80" dirty="0" err="1">
                <a:latin typeface="Calibri"/>
                <a:cs typeface="Calibri"/>
              </a:rPr>
              <a:t>Residen</a:t>
            </a:r>
            <a:r>
              <a:rPr lang="en-CA" sz="4000" kern="0" spc="-100" dirty="0" err="1">
                <a:latin typeface="Calibri"/>
                <a:cs typeface="Calibri"/>
              </a:rPr>
              <a:t>tia</a:t>
            </a:r>
            <a:r>
              <a:rPr lang="en-CA" sz="4000" kern="0" spc="420" dirty="0" err="1">
                <a:latin typeface="Calibri"/>
                <a:cs typeface="Calibri"/>
              </a:rPr>
              <a:t>l</a:t>
            </a:r>
            <a:r>
              <a:rPr lang="en-CA" sz="4000" kern="0" spc="-30" dirty="0" err="1">
                <a:latin typeface="Calibri"/>
                <a:cs typeface="Calibri"/>
              </a:rPr>
              <a:t>A</a:t>
            </a:r>
            <a:r>
              <a:rPr lang="en-CA" sz="4000" kern="0" spc="10" dirty="0" err="1">
                <a:latin typeface="Calibri"/>
                <a:cs typeface="Calibri"/>
              </a:rPr>
              <a:t>pp</a:t>
            </a:r>
            <a:r>
              <a:rPr lang="en-CA" sz="4000" kern="0" spc="-120" dirty="0" err="1">
                <a:latin typeface="Calibri"/>
                <a:cs typeface="Calibri"/>
              </a:rPr>
              <a:t>r</a:t>
            </a:r>
            <a:r>
              <a:rPr lang="en-CA" sz="4000" kern="0" spc="-100" dirty="0" err="1">
                <a:latin typeface="Calibri"/>
                <a:cs typeface="Calibri"/>
              </a:rPr>
              <a:t>aise</a:t>
            </a:r>
            <a:r>
              <a:rPr lang="en-CA" sz="4000" kern="0" spc="434" dirty="0" err="1">
                <a:latin typeface="Calibri"/>
                <a:cs typeface="Calibri"/>
              </a:rPr>
              <a:t>r</a:t>
            </a:r>
            <a:r>
              <a:rPr lang="en-CA" sz="4000" kern="0" spc="-280" dirty="0">
                <a:latin typeface="Calibri"/>
              </a:rPr>
              <a:t>(</a:t>
            </a:r>
            <a:r>
              <a:rPr lang="en-CA" sz="4000" kern="0" spc="-180" dirty="0">
                <a:latin typeface="Calibri"/>
              </a:rPr>
              <a:t>CRA)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39" y="1152525"/>
            <a:ext cx="7394575" cy="4184650"/>
          </a:xfrm>
        </p:spPr>
        <p:txBody>
          <a:bodyPr/>
          <a:lstStyle/>
          <a:p>
            <a:pPr marL="0" lvl="1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Arial" charset="0"/>
                <a:cs typeface="Arial" charset="0"/>
              </a:rPr>
              <a:t>Course requirements (or equivalent): </a:t>
            </a:r>
          </a:p>
          <a:p>
            <a:pPr marL="0" lvl="1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1600" dirty="0"/>
              <a:t>BUSI 100 Micro Foundations of Real Estate Economics 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1600" dirty="0"/>
              <a:t>BUSI 101 Capital Markets and Real Estate </a:t>
            </a:r>
          </a:p>
          <a:p>
            <a:pPr>
              <a:defRPr/>
            </a:pPr>
            <a:r>
              <a:rPr lang="en-US" sz="1600" dirty="0"/>
              <a:t>BUSI 111 BC Real Property Law and Real Estate Ethics </a:t>
            </a:r>
            <a:r>
              <a:rPr lang="en-US" sz="1600" b="1" dirty="0"/>
              <a:t>OR</a:t>
            </a:r>
            <a:r>
              <a:rPr lang="en-US" sz="1600" dirty="0"/>
              <a:t> BUSI 112 Canadian Real Property Law and Real Estate Ethics</a:t>
            </a:r>
          </a:p>
          <a:p>
            <a:pPr>
              <a:defRPr/>
            </a:pPr>
            <a:r>
              <a:rPr lang="en-US" sz="1600" dirty="0"/>
              <a:t>BUSI 330 Foundations of Real Estate Appraisal</a:t>
            </a:r>
          </a:p>
          <a:p>
            <a:pPr>
              <a:defRPr/>
            </a:pPr>
            <a:r>
              <a:rPr lang="en-US" sz="1600" dirty="0"/>
              <a:t>BUSI 344 Statistical and Computer Applications in Valuation </a:t>
            </a:r>
            <a:r>
              <a:rPr lang="en-US" sz="1600" b="1" dirty="0"/>
              <a:t>OR </a:t>
            </a:r>
            <a:r>
              <a:rPr lang="en-US" sz="1600" dirty="0"/>
              <a:t>BUSI 121 Foundations of Real Estate Mathematics</a:t>
            </a:r>
          </a:p>
          <a:p>
            <a:pPr>
              <a:defRPr/>
            </a:pPr>
            <a:r>
              <a:rPr lang="en-US" sz="1600" dirty="0"/>
              <a:t>BUSI 352 Case Studies in Residential Valuation </a:t>
            </a:r>
          </a:p>
          <a:p>
            <a:pPr>
              <a:defRPr/>
            </a:pPr>
            <a:r>
              <a:rPr lang="en-US" sz="1600" dirty="0"/>
              <a:t>BUSI 400 Residential Property Analysis </a:t>
            </a:r>
          </a:p>
          <a:p>
            <a:pPr>
              <a:defRPr/>
            </a:pPr>
            <a:r>
              <a:rPr lang="en-US" sz="1600" dirty="0"/>
              <a:t>BUSI 443 Foundations of Real Property Assessment and Mass Appraisal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b="1" i="1" dirty="0"/>
              <a:t>Plus: </a:t>
            </a:r>
            <a:r>
              <a:rPr lang="en-US" sz="1600" b="1" dirty="0"/>
              <a:t>Guided Case Study</a:t>
            </a:r>
          </a:p>
        </p:txBody>
      </p:sp>
    </p:spTree>
    <p:extLst>
      <p:ext uri="{BB962C8B-B14F-4D97-AF65-F5344CB8AC3E}">
        <p14:creationId xmlns:p14="http://schemas.microsoft.com/office/powerpoint/2010/main" val="239521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/>
              <a:t>The PGCV Option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532016" y="1076325"/>
            <a:ext cx="818336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/>
              <a:t>Individuals with a </a:t>
            </a:r>
            <a:r>
              <a:rPr lang="en-US" altLang="en-US" sz="1600" b="1" u="sng" dirty="0"/>
              <a:t>business or commerce degree </a:t>
            </a:r>
            <a:r>
              <a:rPr lang="en-US" altLang="en-US" sz="1600" dirty="0"/>
              <a:t>may pursue an AACI designation through completion of the Post-Graduate Certification in Valuation (PGCV) course of study. </a:t>
            </a:r>
          </a:p>
          <a:p>
            <a:pPr>
              <a:defRPr/>
            </a:pPr>
            <a:endParaRPr lang="en-US" sz="1200" i="1" dirty="0"/>
          </a:p>
          <a:p>
            <a:pPr>
              <a:defRPr/>
            </a:pPr>
            <a:r>
              <a:rPr lang="en-US" sz="1200" i="1" dirty="0"/>
              <a:t>Required Courses</a:t>
            </a:r>
            <a:r>
              <a:rPr lang="en-US" sz="1200" dirty="0"/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dirty="0"/>
              <a:t>BUSI 330 Foundations of Real Estate Appraisal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dirty="0"/>
              <a:t>BUSI 331 Real Estate Investment Analysis and Advanced Income Appraisal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dirty="0"/>
              <a:t>BUSI 401 Commercial Property Analysis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dirty="0"/>
              <a:t>BUSI 442 Case Studies in Appraisal I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dirty="0"/>
              <a:t>BUSI 452 Case Studies in Appraisal II </a:t>
            </a:r>
          </a:p>
          <a:p>
            <a:pPr>
              <a:defRPr/>
            </a:pPr>
            <a:endParaRPr lang="en-US" sz="1200" i="1" dirty="0"/>
          </a:p>
          <a:p>
            <a:pPr>
              <a:defRPr/>
            </a:pPr>
            <a:r>
              <a:rPr lang="en-US" sz="1200" i="1" dirty="0"/>
              <a:t>Elective Courses:</a:t>
            </a:r>
            <a:br>
              <a:rPr lang="en-US" sz="1200" dirty="0"/>
            </a:br>
            <a:r>
              <a:rPr lang="en-US" sz="1200" dirty="0"/>
              <a:t>In addition to the 5 core courses, 1 of the following elective courses is required: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BUSI 300 Foundations of Real Estate Economics 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BUSI 344 Statistical and Computer Applications in Valuation (as of January 2007) 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BUSI 443 Foundations of Real Property Assessment and Mass Appraisal 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BUSI 460 Critical Analysis and Forecasting in Real Estate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>
              <a:defRPr/>
            </a:pPr>
            <a:r>
              <a:rPr lang="en-US" sz="1200" i="1" dirty="0"/>
              <a:t>Plus: One </a:t>
            </a:r>
            <a:r>
              <a:rPr lang="en-US" sz="1200" dirty="0"/>
              <a:t>Guided Case Study: BUSI 497 Agricultural Guided Case Study </a:t>
            </a:r>
            <a:r>
              <a:rPr lang="en-US" sz="1200" b="1" dirty="0"/>
              <a:t>OR</a:t>
            </a:r>
            <a:r>
              <a:rPr lang="en-US" sz="1200" dirty="0"/>
              <a:t> BUSI 499 Income Property Guided Case Study</a:t>
            </a:r>
          </a:p>
          <a:p>
            <a:pPr>
              <a:defRPr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631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1230312" y="1993900"/>
            <a:ext cx="67198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fr-CA" sz="5400" b="1" kern="0" dirty="0" err="1">
                <a:solidFill>
                  <a:srgbClr val="002060"/>
                </a:solidFill>
                <a:latin typeface="+mn-lt"/>
                <a:cs typeface="+mn-cs"/>
              </a:rPr>
              <a:t>Experience</a:t>
            </a:r>
            <a:r>
              <a:rPr lang="fr-CA" sz="5400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fr-CA" sz="5400" b="1" kern="0" dirty="0" err="1">
                <a:solidFill>
                  <a:srgbClr val="002060"/>
                </a:solidFill>
                <a:latin typeface="+mn-lt"/>
                <a:cs typeface="+mn-cs"/>
              </a:rPr>
              <a:t>Requirements</a:t>
            </a: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23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Experience Requirements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877937" y="1454468"/>
            <a:ext cx="7394575" cy="4184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/>
              <a:t>Experience requirements (articling):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sz="2400" dirty="0"/>
              <a:t>Work Product Review Submissions (WPR)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sz="2400" dirty="0"/>
              <a:t>Applied Experience Program (AEP)</a:t>
            </a:r>
          </a:p>
          <a:p>
            <a:pPr lvl="1">
              <a:defRPr/>
            </a:pPr>
            <a:endParaRPr lang="en-US" altLang="en-US" sz="2400" dirty="0"/>
          </a:p>
          <a:p>
            <a:pPr marL="0" indent="0" algn="ctr">
              <a:buNone/>
              <a:defRPr/>
            </a:pPr>
            <a:r>
              <a:rPr lang="en-US" altLang="en-US" sz="2400" dirty="0"/>
              <a:t>WPR and AEP can be done in parallel with the educational component</a:t>
            </a:r>
          </a:p>
        </p:txBody>
      </p:sp>
    </p:spTree>
    <p:extLst>
      <p:ext uri="{BB962C8B-B14F-4D97-AF65-F5344CB8AC3E}">
        <p14:creationId xmlns:p14="http://schemas.microsoft.com/office/powerpoint/2010/main" val="366291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Work Product Review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40053" y="1311275"/>
            <a:ext cx="7394575" cy="3011343"/>
          </a:xfrm>
        </p:spPr>
        <p:txBody>
          <a:bodyPr/>
          <a:lstStyle/>
          <a:p>
            <a:r>
              <a:rPr lang="en-US" altLang="en-US" sz="2400" dirty="0"/>
              <a:t>Candidates must submit two acceptable work products</a:t>
            </a:r>
          </a:p>
          <a:p>
            <a:r>
              <a:rPr lang="en-US" altLang="en-US" sz="2400" dirty="0"/>
              <a:t>These are peer reviewed by Designated Members</a:t>
            </a:r>
          </a:p>
          <a:p>
            <a:r>
              <a:rPr lang="en-US" altLang="en-US" sz="2400" dirty="0"/>
              <a:t>Feedback will be shared with the Candidate and supervisor</a:t>
            </a:r>
          </a:p>
          <a:p>
            <a:r>
              <a:rPr lang="en-US" altLang="en-US" sz="2400" dirty="0"/>
              <a:t>First submission ~6 months into candidacy</a:t>
            </a:r>
          </a:p>
          <a:p>
            <a:r>
              <a:rPr lang="en-US" altLang="en-US" sz="2400" dirty="0"/>
              <a:t>Second submission near the end of candidacy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B579C0-70D7-44A5-9A0D-F2A9B683B412}"/>
              </a:ext>
            </a:extLst>
          </p:cNvPr>
          <p:cNvSpPr/>
          <p:nvPr/>
        </p:nvSpPr>
        <p:spPr>
          <a:xfrm>
            <a:off x="769161" y="4544011"/>
            <a:ext cx="7605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/>
              <a:t>If work samples do not meet CUSPAP requirements, resubmission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80589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 Principles and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98" y="1471613"/>
            <a:ext cx="7726687" cy="41846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First Principles and Technical/Behavioral Competencies are the basis for all appraisal assignments.  These are acquired through:</a:t>
            </a:r>
          </a:p>
          <a:p>
            <a:pPr lvl="1"/>
            <a:r>
              <a:rPr lang="en-US" sz="2400" dirty="0"/>
              <a:t>Education</a:t>
            </a:r>
          </a:p>
          <a:p>
            <a:pPr lvl="1"/>
            <a:r>
              <a:rPr lang="en-US" sz="2400" dirty="0"/>
              <a:t>Experience</a:t>
            </a:r>
          </a:p>
          <a:p>
            <a:pPr lvl="1"/>
            <a:r>
              <a:rPr lang="en-US" sz="2400" dirty="0"/>
              <a:t>Supervisor </a:t>
            </a:r>
          </a:p>
          <a:p>
            <a:pPr lvl="1"/>
            <a:r>
              <a:rPr lang="en-US" sz="2400" dirty="0"/>
              <a:t>AIC Webinars </a:t>
            </a:r>
          </a:p>
          <a:p>
            <a:pPr lvl="1"/>
            <a:r>
              <a:rPr lang="en-US" sz="2400" dirty="0"/>
              <a:t>WPR </a:t>
            </a:r>
          </a:p>
          <a:p>
            <a:pPr lvl="1"/>
            <a:r>
              <a:rPr lang="en-US" sz="2400" dirty="0"/>
              <a:t>Peers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846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First Principles of Value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3BA753-F66F-44E6-9260-1580E95FF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273864"/>
              </p:ext>
            </p:extLst>
          </p:nvPr>
        </p:nvGraphicFramePr>
        <p:xfrm>
          <a:off x="764381" y="1170884"/>
          <a:ext cx="7615237" cy="451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065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Competency Requirements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312995"/>
              </p:ext>
            </p:extLst>
          </p:nvPr>
        </p:nvGraphicFramePr>
        <p:xfrm>
          <a:off x="764381" y="1170884"/>
          <a:ext cx="7615237" cy="451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33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Applied Experience Program (AEP)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540327" y="1489146"/>
            <a:ext cx="80633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dirty="0"/>
              <a:t>On the job experience in the valuation industry (articling)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2F5A3-4AD1-4348-9381-F80C390E3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581" y="2853515"/>
            <a:ext cx="3808838" cy="29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4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7587" y="1159850"/>
            <a:ext cx="7108825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The duration of Applied Experience requirements depends on your designation: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For an AACI you are required to complete </a:t>
            </a:r>
            <a:r>
              <a:rPr lang="en-US" u="sng" dirty="0">
                <a:latin typeface="+mn-lt"/>
              </a:rPr>
              <a:t>no less than two years of applied experience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For a CRA you are required to complete </a:t>
            </a:r>
            <a:r>
              <a:rPr lang="en-US" u="sng" dirty="0">
                <a:latin typeface="+mn-lt"/>
              </a:rPr>
              <a:t>no less than one year of applied experience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u="sng" dirty="0">
              <a:latin typeface="+mn-lt"/>
            </a:endParaRPr>
          </a:p>
          <a:p>
            <a:pPr algn="ctr">
              <a:defRPr/>
            </a:pPr>
            <a:endParaRPr lang="en-US" sz="2400" u="sng" dirty="0">
              <a:latin typeface="+mn-lt"/>
            </a:endParaRPr>
          </a:p>
          <a:p>
            <a:pPr algn="ctr">
              <a:defRPr/>
            </a:pPr>
            <a:r>
              <a:rPr lang="en-US" sz="2400" u="sng" dirty="0">
                <a:latin typeface="+mn-lt"/>
              </a:rPr>
              <a:t>Candidates must complete the designation process within 10 years</a:t>
            </a:r>
            <a:endParaRPr lang="en-US" sz="2400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87" y="513519"/>
            <a:ext cx="709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600" dirty="0"/>
              <a:t>Minimum AEP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6316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AIC 101 - Overview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975786" y="1399290"/>
            <a:ext cx="7394575" cy="18608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3200" dirty="0"/>
              <a:t>Introduction to AIC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3200" dirty="0"/>
              <a:t>Module 1 – Pathway to Designation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3200" dirty="0"/>
              <a:t>Module 2 –  Professional Standards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3200" dirty="0"/>
              <a:t>Summary</a:t>
            </a:r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0136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How to be a successful Candidate?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579" y="1736230"/>
            <a:ext cx="7394575" cy="3385540"/>
          </a:xfrm>
        </p:spPr>
        <p:txBody>
          <a:bodyPr/>
          <a:lstStyle/>
          <a:p>
            <a:pPr lvl="1">
              <a:defRPr/>
            </a:pPr>
            <a:r>
              <a:rPr lang="en-US" sz="2400" dirty="0"/>
              <a:t>Be curious and willing to learn</a:t>
            </a:r>
          </a:p>
          <a:p>
            <a:pPr lvl="1">
              <a:defRPr/>
            </a:pPr>
            <a:r>
              <a:rPr lang="en-US" sz="2400" dirty="0"/>
              <a:t>Be able to admit errors and correct them</a:t>
            </a:r>
          </a:p>
          <a:p>
            <a:pPr lvl="1">
              <a:defRPr/>
            </a:pPr>
            <a:r>
              <a:rPr lang="en-US" sz="2400" dirty="0"/>
              <a:t>Be able to evaluate yourself objectively</a:t>
            </a:r>
          </a:p>
          <a:p>
            <a:pPr lvl="1">
              <a:defRPr/>
            </a:pPr>
            <a:r>
              <a:rPr lang="en-US" sz="2400" dirty="0"/>
              <a:t>Know your career goals, strengths/weaknesses</a:t>
            </a:r>
          </a:p>
          <a:p>
            <a:pPr lvl="1">
              <a:defRPr/>
            </a:pPr>
            <a:r>
              <a:rPr lang="en-US" sz="2400" dirty="0"/>
              <a:t>Understand your optimum learning style</a:t>
            </a:r>
          </a:p>
          <a:p>
            <a:pPr lvl="1">
              <a:defRPr/>
            </a:pPr>
            <a:r>
              <a:rPr lang="en-US" sz="2400" dirty="0"/>
              <a:t>Be professional </a:t>
            </a:r>
          </a:p>
          <a:p>
            <a:pPr lvl="1">
              <a:defRPr/>
            </a:pPr>
            <a:r>
              <a:rPr lang="en-US" sz="2400" b="1" u="sng" dirty="0"/>
              <a:t>Be diligent in filling out the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1558298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/>
              <a:t>Applied Experience Exam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98" y="1249379"/>
            <a:ext cx="7394575" cy="418465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Once completing their applied experience, the Candidate is required to submit the following to AIC: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/>
              <a:t>AEP Progress Report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/>
              <a:t>Professional Resume and supporting documents confirming they have completed the AIC Program of Study, the University Degree requirement and Work Product Review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lang="en-US" sz="1600" dirty="0"/>
          </a:p>
          <a:p>
            <a:pPr marL="400050">
              <a:defRPr/>
            </a:pPr>
            <a:r>
              <a:rPr lang="en-US" sz="2200" dirty="0"/>
              <a:t>Once documentation is approved, the Candidate is ready for the Applied Experience Examinations: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dirty="0"/>
              <a:t>Written Exam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en-US" dirty="0"/>
              <a:t>Professional Competency Interview</a:t>
            </a:r>
          </a:p>
        </p:txBody>
      </p:sp>
    </p:spTree>
    <p:extLst>
      <p:ext uri="{BB962C8B-B14F-4D97-AF65-F5344CB8AC3E}">
        <p14:creationId xmlns:p14="http://schemas.microsoft.com/office/powerpoint/2010/main" val="10160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261" y="1335810"/>
            <a:ext cx="7394575" cy="4184650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Assesses a Candidate Member’s understanding of First Principles of Value and experiential knowledge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exam is administered by UBC and marked by an AIC Designated Member. </a:t>
            </a:r>
          </a:p>
          <a:p>
            <a:pPr>
              <a:defRPr/>
            </a:pPr>
            <a:r>
              <a:rPr lang="en-US" sz="2000" dirty="0"/>
              <a:t> The exam consists of:</a:t>
            </a:r>
          </a:p>
          <a:p>
            <a:pPr lvl="1">
              <a:defRPr/>
            </a:pPr>
            <a:r>
              <a:rPr lang="en-US" sz="2000" dirty="0"/>
              <a:t>one case study (40%)</a:t>
            </a:r>
          </a:p>
          <a:p>
            <a:pPr lvl="1">
              <a:defRPr/>
            </a:pPr>
            <a:r>
              <a:rPr lang="en-US" sz="2000" dirty="0"/>
              <a:t>Three work experience questions (60%)</a:t>
            </a:r>
          </a:p>
          <a:p>
            <a:pPr lvl="1">
              <a:defRPr/>
            </a:pPr>
            <a:r>
              <a:rPr lang="en-US" sz="2000" dirty="0"/>
              <a:t>Passing grade is 70%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AIC has several </a:t>
            </a:r>
            <a:r>
              <a:rPr lang="en-US" sz="2000" dirty="0">
                <a:hlinkClick r:id="rId3"/>
              </a:rPr>
              <a:t>resources</a:t>
            </a:r>
            <a:r>
              <a:rPr lang="en-US" sz="2000" dirty="0"/>
              <a:t> and helpful guides to help Candidates prepare for the exam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43013" y="331788"/>
            <a:ext cx="73898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3600" kern="0" spc="5" dirty="0">
                <a:latin typeface="+mn-lt"/>
                <a:cs typeface="Calibri"/>
              </a:rPr>
              <a:t>Applied Experience Written Exam</a:t>
            </a:r>
            <a:endParaRPr lang="en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855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1939" y="254001"/>
            <a:ext cx="7096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600" kern="0" spc="5" dirty="0">
                <a:latin typeface="Calibri"/>
                <a:cs typeface="Calibri"/>
              </a:rPr>
              <a:t>Professional Competency Interview – The Final Step</a:t>
            </a:r>
            <a:endParaRPr lang="en-CA" sz="1600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012715" y="1556175"/>
            <a:ext cx="7394575" cy="4184650"/>
          </a:xfrm>
        </p:spPr>
        <p:txBody>
          <a:bodyPr/>
          <a:lstStyle/>
          <a:p>
            <a:r>
              <a:rPr lang="en-US" altLang="en-US" sz="2000" dirty="0"/>
              <a:t>Upon passing the written exam you must:</a:t>
            </a:r>
          </a:p>
          <a:p>
            <a:pPr lvl="1"/>
            <a:r>
              <a:rPr lang="en-US" altLang="en-US" dirty="0"/>
              <a:t>Submit </a:t>
            </a:r>
            <a:r>
              <a:rPr lang="en-US" altLang="en-US" b="1" dirty="0"/>
              <a:t>AIC Designation Application Form </a:t>
            </a:r>
          </a:p>
          <a:p>
            <a:pPr lvl="1"/>
            <a:r>
              <a:rPr lang="en-US" altLang="en-US" dirty="0"/>
              <a:t>Schedule Professional Competency Interview</a:t>
            </a:r>
          </a:p>
          <a:p>
            <a:pPr lvl="1"/>
            <a:endParaRPr lang="en-US" altLang="en-US" dirty="0"/>
          </a:p>
          <a:p>
            <a:r>
              <a:rPr lang="en-US" altLang="en-US" sz="2000" dirty="0"/>
              <a:t>The PCI is conducted by AIC Designated Members</a:t>
            </a:r>
          </a:p>
          <a:p>
            <a:endParaRPr lang="en-US" altLang="en-US" sz="2000" dirty="0"/>
          </a:p>
          <a:p>
            <a:r>
              <a:rPr lang="en-US" altLang="en-US" sz="2000" dirty="0"/>
              <a:t>Competencies tested: analytical thinking, conceptual thinking, decisiveness, focus on quality and client service</a:t>
            </a:r>
          </a:p>
          <a:p>
            <a:endParaRPr lang="en-US" altLang="en-US" sz="2000" dirty="0"/>
          </a:p>
          <a:p>
            <a:r>
              <a:rPr lang="en-US" altLang="en-US" sz="2000" dirty="0">
                <a:hlinkClick r:id="rId3"/>
              </a:rPr>
              <a:t>Resources and guides </a:t>
            </a:r>
            <a:r>
              <a:rPr lang="en-US" altLang="en-US" sz="2000" dirty="0"/>
              <a:t>are available for AIC Candidate Members </a:t>
            </a:r>
          </a:p>
        </p:txBody>
      </p:sp>
    </p:spTree>
    <p:extLst>
      <p:ext uri="{BB962C8B-B14F-4D97-AF65-F5344CB8AC3E}">
        <p14:creationId xmlns:p14="http://schemas.microsoft.com/office/powerpoint/2010/main" val="3509963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Portal Walkthrough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993" y="1296627"/>
            <a:ext cx="7394575" cy="4184650"/>
          </a:xfrm>
        </p:spPr>
        <p:txBody>
          <a:bodyPr/>
          <a:lstStyle/>
          <a:p>
            <a:r>
              <a:rPr lang="en-US" sz="1800" i="1" dirty="0"/>
              <a:t>Entire candidate and member portal, see speaking notes below</a:t>
            </a:r>
          </a:p>
          <a:p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323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br>
              <a:rPr lang="en-US" altLang="en-US" sz="900" b="1" dirty="0">
                <a:solidFill>
                  <a:srgbClr val="3E403D"/>
                </a:solidFill>
                <a:latin typeface="Oxygen"/>
              </a:rPr>
            </a:b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949" y="228600"/>
            <a:ext cx="76104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600" kern="0" spc="5" dirty="0"/>
              <a:t>Continuing Professional Development (CPD)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58900" y="1657529"/>
            <a:ext cx="7140575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All members require 24 credits in a two-year cycle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One credit = one hour of organized learning on a relevant topic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Ensures that Candidate Members obtain at least one university course/cycle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549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9523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8112" y="1539875"/>
            <a:ext cx="3057525" cy="3525838"/>
          </a:xfrm>
        </p:spPr>
      </p:pic>
    </p:spTree>
    <p:extLst>
      <p:ext uri="{BB962C8B-B14F-4D97-AF65-F5344CB8AC3E}">
        <p14:creationId xmlns:p14="http://schemas.microsoft.com/office/powerpoint/2010/main" val="3201611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913078" y="1490225"/>
            <a:ext cx="4714875" cy="13620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Professional Practice</a:t>
            </a:r>
            <a:br>
              <a:rPr lang="en-US" sz="2800" b="1" dirty="0"/>
            </a:br>
            <a:br>
              <a:rPr lang="en-US" sz="2800" b="1" dirty="0"/>
            </a:br>
            <a:endParaRPr lang="en-US" sz="2400" b="1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 flipH="1">
            <a:off x="3820561" y="3231681"/>
            <a:ext cx="469874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4675" eaLnBrk="1" hangingPunct="1">
              <a:buClr>
                <a:schemeClr val="bg1"/>
              </a:buClr>
              <a:defRPr/>
            </a:pPr>
            <a:br>
              <a:rPr lang="en-US" sz="4800" dirty="0"/>
            </a:br>
            <a:endParaRPr lang="en-US" sz="4800" b="1" dirty="0"/>
          </a:p>
          <a:p>
            <a:pPr marL="574675" eaLnBrk="1" hangingPunct="1">
              <a:buClr>
                <a:schemeClr val="bg1"/>
              </a:buClr>
              <a:defRPr/>
            </a:pPr>
            <a:r>
              <a:rPr lang="en-US" sz="2800" b="1" dirty="0"/>
              <a:t>Module 2</a:t>
            </a:r>
            <a:br>
              <a:rPr lang="en-US" sz="2800" dirty="0"/>
            </a:br>
            <a:br>
              <a:rPr lang="en-US" sz="2800" dirty="0"/>
            </a:br>
            <a:r>
              <a:rPr lang="en-US" sz="2000" b="1" dirty="0"/>
              <a:t>Presented by:   </a:t>
            </a:r>
          </a:p>
          <a:p>
            <a:pPr marL="574675" eaLnBrk="1" hangingPunct="1">
              <a:buClr>
                <a:schemeClr val="bg1"/>
              </a:buClr>
              <a:defRPr/>
            </a:pPr>
            <a:r>
              <a:rPr lang="en-US" sz="2000" b="1" dirty="0"/>
              <a:t>Mike Schulkowsky, AACI, </a:t>
            </a:r>
            <a:r>
              <a:rPr lang="en-US" sz="2000" b="1" dirty="0" err="1"/>
              <a:t>P.App</a:t>
            </a:r>
            <a:endParaRPr lang="en-US" sz="2000" b="1" dirty="0"/>
          </a:p>
          <a:p>
            <a:pPr marL="574675" eaLnBrk="1" hangingPunct="1">
              <a:buClr>
                <a:schemeClr val="bg1"/>
              </a:buClr>
              <a:defRPr/>
            </a:pPr>
            <a:r>
              <a:rPr lang="en-US" sz="2000" b="1" dirty="0"/>
              <a:t>AIC Director, Appraisal Review</a:t>
            </a:r>
            <a:br>
              <a:rPr lang="en-US" sz="2000" b="1" dirty="0"/>
            </a:br>
            <a:r>
              <a:rPr lang="en-US" sz="2000" b="1" dirty="0"/>
              <a:t>					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048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84150"/>
            <a:ext cx="8001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fr-CA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Documents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0256"/>
            <a:ext cx="6750050" cy="2528671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AIC Code of Conduct</a:t>
            </a:r>
          </a:p>
          <a:p>
            <a:pPr>
              <a:defRPr/>
            </a:pPr>
            <a:r>
              <a:rPr lang="en-US" sz="3200" dirty="0"/>
              <a:t>Canadian Uniform Standards of Appraisal Practice (CUSPAP)</a:t>
            </a:r>
          </a:p>
          <a:p>
            <a:pPr>
              <a:defRPr/>
            </a:pPr>
            <a:r>
              <a:rPr lang="fr-CA" sz="3200" dirty="0"/>
              <a:t>AIC </a:t>
            </a:r>
            <a:r>
              <a:rPr lang="fr-CA" sz="3200" dirty="0" err="1"/>
              <a:t>Consolidated</a:t>
            </a:r>
            <a:r>
              <a:rPr lang="fr-CA" sz="3200" dirty="0"/>
              <a:t> </a:t>
            </a:r>
            <a:r>
              <a:rPr lang="fr-CA" sz="3200" dirty="0" err="1"/>
              <a:t>Regulations</a:t>
            </a:r>
            <a:br>
              <a:rPr lang="fr-CA" sz="1800" dirty="0"/>
            </a:br>
            <a:endParaRPr lang="fr-CA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102404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0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586581" y="417512"/>
            <a:ext cx="79708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en-US" sz="3600" dirty="0"/>
              <a:t>CUSPAP Standards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819510" y="1684338"/>
            <a:ext cx="8037154" cy="4184650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Compulsory Rules and Comments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Ethics Standard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Real Property Appraisal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Review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Consulting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Reserve Fund Planning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/>
              <a:t>Machinery and Equipment Appraisal Standard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/>
              <a:t>Mass Appraisal Standard</a:t>
            </a:r>
            <a:endParaRPr lang="en-CA" dirty="0"/>
          </a:p>
          <a:p>
            <a:pPr lvl="1"/>
            <a:endParaRPr lang="en-CA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2" t="5737" r="778" b="4538"/>
          <a:stretch/>
        </p:blipFill>
        <p:spPr>
          <a:xfrm>
            <a:off x="5472332" y="4003881"/>
            <a:ext cx="3671668" cy="28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About AIC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5298" y="1514964"/>
            <a:ext cx="7394575" cy="4184650"/>
          </a:xfrm>
        </p:spPr>
        <p:txBody>
          <a:bodyPr/>
          <a:lstStyle/>
          <a:p>
            <a:r>
              <a:rPr lang="en-US" altLang="en-US" sz="1800" dirty="0"/>
              <a:t>The leading real property valuation association with more than 5,400 members across Canada. </a:t>
            </a:r>
            <a:endParaRPr lang="en-US" altLang="en-US" sz="2000" dirty="0"/>
          </a:p>
          <a:p>
            <a:endParaRPr lang="en-US" altLang="en-US" sz="700" dirty="0"/>
          </a:p>
          <a:p>
            <a:r>
              <a:rPr lang="en-US" altLang="en-US" sz="1800" dirty="0"/>
              <a:t>Established in 1938, the AIC works collaboratively with its 10 provincial affiliate associations to grant the distinguished Accredited Appraiser Canadian Institute (AACI </a:t>
            </a:r>
            <a:r>
              <a:rPr lang="en-US" altLang="en-US" sz="1800" baseline="30000" dirty="0"/>
              <a:t>TM</a:t>
            </a:r>
            <a:r>
              <a:rPr lang="en-US" altLang="en-US" sz="1800" dirty="0"/>
              <a:t>) and Canadian Residential Appraiser (CRA </a:t>
            </a:r>
            <a:r>
              <a:rPr lang="en-US" altLang="en-US" sz="1800" baseline="30000" dirty="0"/>
              <a:t>TM</a:t>
            </a:r>
            <a:r>
              <a:rPr lang="en-US" altLang="en-US" sz="1800" dirty="0"/>
              <a:t>) designations.  </a:t>
            </a:r>
            <a:endParaRPr lang="en-US" altLang="en-US" sz="2000" dirty="0"/>
          </a:p>
          <a:p>
            <a:endParaRPr lang="en-US" altLang="en-US" sz="400" dirty="0"/>
          </a:p>
          <a:p>
            <a:r>
              <a:rPr lang="en-US" altLang="en-US" sz="1800" dirty="0"/>
              <a:t>AIC’s mission is “to promote and support our members in providing high quality property advisory services for the benefit of clients, employers, and the public.”</a:t>
            </a:r>
          </a:p>
          <a:p>
            <a:endParaRPr lang="en-US" altLang="en-US" sz="1000" dirty="0"/>
          </a:p>
          <a:p>
            <a:r>
              <a:rPr lang="en-US" altLang="en-US" sz="1800" dirty="0"/>
              <a:t>AIC is a self-regulated organization  </a:t>
            </a:r>
            <a:endParaRPr lang="en-US" altLang="en-US" sz="2000" dirty="0"/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75034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 txBox="1">
            <a:spLocks/>
          </p:cNvSpPr>
          <p:nvPr/>
        </p:nvSpPr>
        <p:spPr bwMode="auto">
          <a:xfrm>
            <a:off x="701675" y="191927"/>
            <a:ext cx="79549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000104"/>
                </a:solidFill>
              </a:rPr>
              <a:t>Fee and Non-Fee</a:t>
            </a:r>
            <a:endParaRPr lang="en-US" sz="2800" kern="0" dirty="0">
              <a:solidFill>
                <a:srgbClr val="000104"/>
              </a:solidFill>
            </a:endParaRPr>
          </a:p>
        </p:txBody>
      </p:sp>
      <p:sp>
        <p:nvSpPr>
          <p:cNvPr id="135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5638800"/>
            <a:ext cx="1673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797979"/>
                </a:solidFill>
                <a:latin typeface="Arial" panose="020B0604020202020204" pitchFamily="34" charset="0"/>
              </a:rPr>
              <a:t> </a:t>
            </a:r>
            <a:endParaRPr lang="en-US" altLang="en-US" sz="1800">
              <a:solidFill>
                <a:srgbClr val="797979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Rectangle 1"/>
          <p:cNvSpPr>
            <a:spLocks noChangeArrowheads="1"/>
          </p:cNvSpPr>
          <p:nvPr/>
        </p:nvSpPr>
        <p:spPr bwMode="auto">
          <a:xfrm>
            <a:off x="226732" y="1896636"/>
            <a:ext cx="810262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CA" altLang="en-US" sz="2400" b="1" dirty="0"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 Appraisers are compensated on a per-assignment basis (fee for service)</a:t>
            </a:r>
          </a:p>
          <a:p>
            <a:pPr marL="0" indent="0" algn="ctr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Non-Fee appraisers work for a salary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19197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Working as an AIC Member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99796143"/>
              </p:ext>
            </p:extLst>
          </p:nvPr>
        </p:nvGraphicFramePr>
        <p:xfrm>
          <a:off x="703529" y="1000841"/>
          <a:ext cx="7736942" cy="485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7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 txBox="1">
            <a:spLocks/>
          </p:cNvSpPr>
          <p:nvPr/>
        </p:nvSpPr>
        <p:spPr bwMode="auto">
          <a:xfrm>
            <a:off x="1" y="200025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fr-CA" sz="3600" kern="0" dirty="0"/>
              <a:t>AIC Candidate Co-</a:t>
            </a:r>
            <a:r>
              <a:rPr lang="fr-CA" sz="3600" kern="0" dirty="0" err="1"/>
              <a:t>Signing</a:t>
            </a:r>
            <a:r>
              <a:rPr lang="fr-CA" sz="3600" kern="0" dirty="0"/>
              <a:t> </a:t>
            </a:r>
            <a:r>
              <a:rPr lang="fr-CA" sz="3600" kern="0" dirty="0" err="1"/>
              <a:t>Registry</a:t>
            </a:r>
            <a:endParaRPr lang="en-US" sz="3600" kern="0" dirty="0"/>
          </a:p>
        </p:txBody>
      </p:sp>
      <p:sp>
        <p:nvSpPr>
          <p:cNvPr id="133123" name="TextBox 12"/>
          <p:cNvSpPr txBox="1">
            <a:spLocks noChangeArrowheads="1"/>
          </p:cNvSpPr>
          <p:nvPr/>
        </p:nvSpPr>
        <p:spPr bwMode="auto">
          <a:xfrm>
            <a:off x="2438400" y="990600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797979"/>
                </a:solidFill>
                <a:latin typeface="Arial" panose="020B0604020202020204" pitchFamily="34" charset="0"/>
              </a:rPr>
              <a:t> 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5" name="Footer Placeholder 1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5638800"/>
            <a:ext cx="1673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797979"/>
                </a:solidFill>
                <a:latin typeface="Arial" panose="020B0604020202020204" pitchFamily="34" charset="0"/>
              </a:rPr>
              <a:t> </a:t>
            </a:r>
            <a:endParaRPr lang="en-US" altLang="en-US" sz="1800">
              <a:solidFill>
                <a:srgbClr val="797979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3747867"/>
            <a:ext cx="91440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sz="2400" dirty="0" err="1">
                <a:solidFill>
                  <a:srgbClr val="000000"/>
                </a:solidFill>
                <a:latin typeface="+mn-lt"/>
              </a:rPr>
              <a:t>Only</a:t>
            </a:r>
            <a:r>
              <a:rPr lang="fr-CA" sz="2400" dirty="0">
                <a:solidFill>
                  <a:srgbClr val="000000"/>
                </a:solidFill>
                <a:latin typeface="+mn-lt"/>
              </a:rPr>
              <a:t> for Candidates </a:t>
            </a:r>
            <a:r>
              <a:rPr lang="fr-CA" sz="2400" dirty="0" err="1">
                <a:solidFill>
                  <a:srgbClr val="000000"/>
                </a:solidFill>
                <a:latin typeface="+mn-lt"/>
              </a:rPr>
              <a:t>working</a:t>
            </a:r>
            <a:r>
              <a:rPr lang="fr-CA" sz="2400" dirty="0">
                <a:solidFill>
                  <a:srgbClr val="000000"/>
                </a:solidFill>
                <a:latin typeface="+mn-lt"/>
              </a:rPr>
              <a:t> in the </a:t>
            </a:r>
            <a:r>
              <a:rPr lang="fr-CA" sz="2400" dirty="0" err="1">
                <a:solidFill>
                  <a:srgbClr val="000000"/>
                </a:solidFill>
                <a:latin typeface="+mn-lt"/>
              </a:rPr>
              <a:t>industry</a:t>
            </a:r>
            <a:r>
              <a:rPr lang="fr-CA" sz="24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42900" indent="-342900" algn="ctr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0000"/>
                </a:solidFill>
                <a:latin typeface="+mn-lt"/>
              </a:rPr>
              <a:t>Not for </a:t>
            </a:r>
            <a:r>
              <a:rPr lang="fr-CA" sz="2400" dirty="0" err="1">
                <a:solidFill>
                  <a:srgbClr val="000000"/>
                </a:solidFill>
                <a:latin typeface="+mn-lt"/>
              </a:rPr>
              <a:t>students</a:t>
            </a:r>
            <a:endParaRPr lang="fr-CA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ctr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0000"/>
                </a:solidFill>
                <a:latin typeface="+mn-lt"/>
              </a:rPr>
              <a:t>No Registration = No </a:t>
            </a:r>
            <a:r>
              <a:rPr lang="fr-CA" sz="2400" dirty="0" err="1">
                <a:solidFill>
                  <a:srgbClr val="000000"/>
                </a:solidFill>
                <a:latin typeface="+mn-lt"/>
              </a:rPr>
              <a:t>Insurance</a:t>
            </a:r>
            <a:r>
              <a:rPr lang="fr-CA" sz="2400" dirty="0">
                <a:solidFill>
                  <a:srgbClr val="000000"/>
                </a:solidFill>
                <a:latin typeface="+mn-lt"/>
              </a:rPr>
              <a:t>!!  </a:t>
            </a:r>
          </a:p>
          <a:p>
            <a:pPr marL="342900" indent="-342900" algn="ctr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0000"/>
                </a:solidFill>
                <a:latin typeface="+mn-lt"/>
              </a:rPr>
              <a:t>No </a:t>
            </a:r>
            <a:r>
              <a:rPr lang="fr-CA" sz="2400" dirty="0" err="1">
                <a:solidFill>
                  <a:srgbClr val="000000"/>
                </a:solidFill>
                <a:latin typeface="+mn-lt"/>
              </a:rPr>
              <a:t>backdating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2031"/>
          <a:stretch/>
        </p:blipFill>
        <p:spPr>
          <a:xfrm>
            <a:off x="828732" y="1148909"/>
            <a:ext cx="7486536" cy="20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08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0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Professional Practice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98563" y="1473200"/>
            <a:ext cx="77026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AIC Website walkthrough video: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Ticket System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Resource Libraries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Professional Excellence Bulletins and Communiques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Webinars </a:t>
            </a:r>
          </a:p>
        </p:txBody>
      </p:sp>
      <p:sp>
        <p:nvSpPr>
          <p:cNvPr id="141316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 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953022" y="2413457"/>
            <a:ext cx="4290646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4675" eaLnBrk="1" hangingPunct="1">
              <a:buClr>
                <a:schemeClr val="bg1"/>
              </a:buClr>
              <a:defRPr/>
            </a:pPr>
            <a:br>
              <a:rPr lang="en-US" sz="48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US" sz="48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US" sz="4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Summary</a:t>
            </a:r>
            <a:br>
              <a:rPr lang="en-US" sz="48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US" sz="28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US" sz="28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092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Steps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72591"/>
              </p:ext>
            </p:extLst>
          </p:nvPr>
        </p:nvGraphicFramePr>
        <p:xfrm>
          <a:off x="1185643" y="1079956"/>
          <a:ext cx="7091361" cy="414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986">
                <a:tc>
                  <a:txBody>
                    <a:bodyPr/>
                    <a:lstStyle/>
                    <a:p>
                      <a:r>
                        <a:rPr lang="en-US" sz="1600" dirty="0"/>
                        <a:t>Things to do first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Then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Within YR 1</a:t>
                      </a:r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56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Complete BUSI</a:t>
                      </a:r>
                      <a:r>
                        <a:rPr lang="en-US" sz="1600" b="0" baseline="0" dirty="0"/>
                        <a:t> 330</a:t>
                      </a:r>
                      <a:endParaRPr lang="en-US" sz="1600" b="0" dirty="0"/>
                    </a:p>
                  </a:txBody>
                  <a:tcPr marL="91439" marR="91439" marT="45722" marB="45722"/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Contact Provincial Affiliate to apply to be a Candidate</a:t>
                      </a:r>
                      <a:r>
                        <a:rPr lang="en-US" sz="1800" b="1" baseline="0" dirty="0"/>
                        <a:t> Member</a:t>
                      </a:r>
                      <a:endParaRPr lang="en-US" sz="1800" b="1" dirty="0"/>
                    </a:p>
                    <a:p>
                      <a:pPr algn="ctr"/>
                      <a:endParaRPr lang="en-US" sz="12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 Work Product Review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#1</a:t>
                      </a:r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Register for UBC class(</a:t>
                      </a:r>
                      <a:r>
                        <a:rPr lang="en-US" sz="1400" dirty="0" err="1"/>
                        <a:t>es</a:t>
                      </a:r>
                      <a:r>
                        <a:rPr lang="en-US" sz="1400" dirty="0"/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196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 the Introduction to Professional Practice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/>
                    </a:p>
                  </a:txBody>
                  <a:tcPr marL="91439" marR="91439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5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Begin tracking</a:t>
                      </a:r>
                      <a:r>
                        <a:rPr lang="en-US" sz="1400" baseline="0" dirty="0"/>
                        <a:t> work experience using your Progress Report</a:t>
                      </a:r>
                      <a:endParaRPr lang="en-US" sz="1400" dirty="0"/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Notched Right Arrow 2"/>
          <p:cNvSpPr/>
          <p:nvPr/>
        </p:nvSpPr>
        <p:spPr>
          <a:xfrm>
            <a:off x="2903805" y="2762839"/>
            <a:ext cx="683348" cy="485775"/>
          </a:xfrm>
          <a:prstGeom prst="notchedRightArrow">
            <a:avLst/>
          </a:prstGeom>
          <a:solidFill>
            <a:srgbClr val="7AC142"/>
          </a:solidFill>
          <a:ln>
            <a:solidFill>
              <a:srgbClr val="7AC14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74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08" y="2718027"/>
            <a:ext cx="66360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60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We’re Here to Help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553062"/>
              </p:ext>
            </p:extLst>
          </p:nvPr>
        </p:nvGraphicFramePr>
        <p:xfrm>
          <a:off x="840053" y="1336675"/>
          <a:ext cx="7394575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079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Annual Costs</a:t>
            </a:r>
          </a:p>
        </p:txBody>
      </p:sp>
      <p:sp>
        <p:nvSpPr>
          <p:cNvPr id="155651" name="Content Placeholder 4"/>
          <p:cNvSpPr>
            <a:spLocks noGrp="1"/>
          </p:cNvSpPr>
          <p:nvPr>
            <p:ph idx="1"/>
          </p:nvPr>
        </p:nvSpPr>
        <p:spPr>
          <a:xfrm>
            <a:off x="885298" y="1336675"/>
            <a:ext cx="7394575" cy="41846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Membership Dues: September 30</a:t>
            </a:r>
            <a:r>
              <a:rPr lang="en-US" altLang="en-US" baseline="30000" dirty="0"/>
              <a:t>th</a:t>
            </a:r>
            <a:r>
              <a:rPr lang="en-US" altLang="en-US" dirty="0"/>
              <a:t> renewal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400" dirty="0"/>
              <a:t>*</a:t>
            </a:r>
            <a:r>
              <a:rPr lang="en-US" altLang="en-US" sz="1400" i="1" dirty="0"/>
              <a:t>First year Candidates have reduced fees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Professional Liability Insurance: January 15 renewal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504950" y="2032000"/>
            <a:ext cx="1935163" cy="10080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Annual National </a:t>
            </a:r>
            <a:r>
              <a:rPr lang="en-US" altLang="en-US" sz="1600">
                <a:solidFill>
                  <a:schemeClr val="tx1"/>
                </a:solidFill>
              </a:rPr>
              <a:t>Dues  $875</a:t>
            </a:r>
            <a:r>
              <a:rPr lang="en-US" altLang="en-US" sz="1600" dirty="0">
                <a:solidFill>
                  <a:schemeClr val="tx1"/>
                </a:solidFill>
              </a:rPr>
              <a:t>* for all Member Types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7693" y="2081212"/>
            <a:ext cx="1687513" cy="969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Provincial Dues $140-$450 </a:t>
            </a:r>
          </a:p>
        </p:txBody>
      </p:sp>
      <p:sp>
        <p:nvSpPr>
          <p:cNvPr id="4" name="Plus 3"/>
          <p:cNvSpPr/>
          <p:nvPr/>
        </p:nvSpPr>
        <p:spPr>
          <a:xfrm>
            <a:off x="3751263" y="2328863"/>
            <a:ext cx="442912" cy="414337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6269038" y="2328863"/>
            <a:ext cx="404812" cy="292100"/>
          </a:xfrm>
          <a:prstGeom prst="mathEqua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5656" name="TextBox 7"/>
          <p:cNvSpPr txBox="1">
            <a:spLocks noChangeArrowheads="1"/>
          </p:cNvSpPr>
          <p:nvPr/>
        </p:nvSpPr>
        <p:spPr bwMode="auto">
          <a:xfrm>
            <a:off x="7061200" y="2244725"/>
            <a:ext cx="1771650" cy="646331"/>
          </a:xfrm>
          <a:prstGeom prst="rect">
            <a:avLst/>
          </a:prstGeom>
          <a:noFill/>
          <a:ln w="9525">
            <a:solidFill>
              <a:srgbClr val="0049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$ 1,100 - $1,350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2669" y="4455407"/>
            <a:ext cx="1670050" cy="1077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Candidate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Non-Fee</a:t>
            </a:r>
          </a:p>
          <a:p>
            <a:pPr algn="ctr">
              <a:defRPr/>
            </a:pPr>
            <a:endParaRPr lang="en-US" sz="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~$80</a:t>
            </a:r>
          </a:p>
        </p:txBody>
      </p:sp>
      <p:sp>
        <p:nvSpPr>
          <p:cNvPr id="172042" name="TextBox 9"/>
          <p:cNvSpPr txBox="1">
            <a:spLocks noChangeArrowheads="1"/>
          </p:cNvSpPr>
          <p:nvPr/>
        </p:nvSpPr>
        <p:spPr bwMode="auto">
          <a:xfrm>
            <a:off x="4952192" y="4455407"/>
            <a:ext cx="1673352" cy="10789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Candidate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Fee</a:t>
            </a:r>
          </a:p>
          <a:p>
            <a:r>
              <a:rPr lang="en-US" dirty="0">
                <a:solidFill>
                  <a:schemeClr val="tx1"/>
                </a:solidFill>
              </a:rPr>
              <a:t>~$2800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4120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Leverage the Benefits of Being an AIC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059" y="1567178"/>
            <a:ext cx="7394575" cy="41846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/>
              <a:t>Networking instantly with your appraisal colleagues across Canada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Members-Only</a:t>
            </a:r>
            <a:r>
              <a:rPr lang="en-US" sz="1800" dirty="0"/>
              <a:t> section of the AIC web site;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i="1" dirty="0"/>
              <a:t>Canadian Property Valuation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AIC conferences and CPD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AIC affinity programs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i="1" dirty="0"/>
              <a:t>AIC Communiqués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0435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 Connected!</a:t>
            </a:r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Follow AIC on its social media channels</a:t>
            </a:r>
          </a:p>
          <a:p>
            <a:endParaRPr lang="en-US" altLang="en-US" dirty="0"/>
          </a:p>
        </p:txBody>
      </p:sp>
      <p:pic>
        <p:nvPicPr>
          <p:cNvPr id="161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42" y="5029909"/>
            <a:ext cx="4402523" cy="11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45" y="2041525"/>
            <a:ext cx="33083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59" y="2790292"/>
            <a:ext cx="2595743" cy="203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1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271588"/>
            <a:ext cx="4054475" cy="41846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92D050"/>
                </a:solidFill>
              </a:rPr>
              <a:t>ACCREDITED APPRAISER CANADIAN INSTITUTE (AACI™)</a:t>
            </a:r>
            <a:endParaRPr lang="en-US" sz="2000" b="1" u="sng" dirty="0">
              <a:solidFill>
                <a:srgbClr val="92D050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srgbClr val="3E403D"/>
              </a:solidFill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rgbClr val="3E403D"/>
                </a:solidFill>
              </a:rPr>
              <a:t>AACI members are qualified to offer valuation and consulting services and expertise for </a:t>
            </a:r>
            <a:r>
              <a:rPr lang="en-US" altLang="en-US" sz="1800" u="sng" dirty="0">
                <a:solidFill>
                  <a:srgbClr val="3E403D"/>
                </a:solidFill>
              </a:rPr>
              <a:t>all types </a:t>
            </a:r>
            <a:r>
              <a:rPr lang="en-US" altLang="en-US" sz="1800" dirty="0">
                <a:solidFill>
                  <a:srgbClr val="3E403D"/>
                </a:solidFill>
              </a:rPr>
              <a:t>of real property.</a:t>
            </a:r>
          </a:p>
          <a:p>
            <a:pPr>
              <a:defRPr/>
            </a:pPr>
            <a:endParaRPr lang="en-US" altLang="en-US" sz="2000" dirty="0">
              <a:solidFill>
                <a:srgbClr val="3E403D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1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4939773" y="1271588"/>
            <a:ext cx="393752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CANADIAN RESIDENTIAL APPRAISER (CRA™)</a:t>
            </a:r>
            <a:endParaRPr lang="en-US" altLang="en-US" dirty="0">
              <a:solidFill>
                <a:srgbClr val="0070C0"/>
              </a:solidFill>
            </a:endParaRPr>
          </a:p>
          <a:p>
            <a:pPr defTabSz="914400">
              <a:defRPr/>
            </a:pP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CRA members are qualified to offer valuation and consulting services and expertise for individual, undeveloped residential dwelling sites and dwellings containing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more than four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self-contained family housing units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424" y="186678"/>
            <a:ext cx="799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/>
              <a:t>The AACI and CRA Designations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357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56" y="169892"/>
            <a:ext cx="7304087" cy="1143000"/>
          </a:xfrm>
        </p:spPr>
        <p:txBody>
          <a:bodyPr/>
          <a:lstStyle/>
          <a:p>
            <a:r>
              <a:rPr lang="en-US" dirty="0"/>
              <a:t>Membership Categories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3146759"/>
              </p:ext>
            </p:extLst>
          </p:nvPr>
        </p:nvGraphicFramePr>
        <p:xfrm>
          <a:off x="685800" y="1171575"/>
          <a:ext cx="80010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5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When are appraisers engaged?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85298" y="1461167"/>
            <a:ext cx="7875244" cy="4184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When an unbiased, independent market value is needed to make commercial, industrial, and residential real estate decisions, including:</a:t>
            </a:r>
          </a:p>
          <a:p>
            <a:r>
              <a:rPr lang="en-US" altLang="en-US" sz="2000" dirty="0"/>
              <a:t>Consulting</a:t>
            </a:r>
          </a:p>
          <a:p>
            <a:pPr lvl="1"/>
            <a:r>
              <a:rPr lang="en-US" altLang="en-US" sz="2000" dirty="0"/>
              <a:t>Estate Planning </a:t>
            </a:r>
          </a:p>
          <a:p>
            <a:pPr lvl="1"/>
            <a:r>
              <a:rPr lang="en-US" altLang="en-US" sz="2000" dirty="0"/>
              <a:t>Retirement Planning</a:t>
            </a:r>
          </a:p>
          <a:p>
            <a:r>
              <a:rPr lang="en-US" altLang="en-US" sz="2000" dirty="0"/>
              <a:t>Litigation</a:t>
            </a:r>
          </a:p>
          <a:p>
            <a:pPr lvl="1"/>
            <a:r>
              <a:rPr lang="en-US" altLang="en-US" sz="2000" dirty="0"/>
              <a:t>Family Law</a:t>
            </a:r>
          </a:p>
          <a:p>
            <a:pPr lvl="1"/>
            <a:r>
              <a:rPr lang="en-US" altLang="en-US" sz="2000" dirty="0"/>
              <a:t>Civil law</a:t>
            </a:r>
          </a:p>
          <a:p>
            <a:r>
              <a:rPr lang="en-US" altLang="en-US" sz="2000" dirty="0"/>
              <a:t>Machinery and Equipment</a:t>
            </a:r>
          </a:p>
          <a:p>
            <a:r>
              <a:rPr lang="en-US" altLang="en-US" sz="2000" dirty="0"/>
              <a:t>Mortgage Financing</a:t>
            </a:r>
          </a:p>
          <a:p>
            <a:r>
              <a:rPr lang="en-US" altLang="en-US" sz="2000" dirty="0"/>
              <a:t>Property Tax Assessment and Assessment Appeals</a:t>
            </a:r>
          </a:p>
        </p:txBody>
      </p:sp>
    </p:spTree>
    <p:extLst>
      <p:ext uri="{BB962C8B-B14F-4D97-AF65-F5344CB8AC3E}">
        <p14:creationId xmlns:p14="http://schemas.microsoft.com/office/powerpoint/2010/main" val="318357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What career paths are open to AIC-designated appraisers?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27A0A-8B50-4430-B000-336E0E811359}"/>
              </a:ext>
            </a:extLst>
          </p:cNvPr>
          <p:cNvSpPr txBox="1"/>
          <p:nvPr/>
        </p:nvSpPr>
        <p:spPr>
          <a:xfrm>
            <a:off x="1280161" y="2264898"/>
            <a:ext cx="7781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Self-employment/Consulting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sector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Private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Small, medium, and large employers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Fee for service or Salaried (Fee/Non fee)</a:t>
            </a:r>
          </a:p>
        </p:txBody>
      </p:sp>
    </p:spTree>
    <p:extLst>
      <p:ext uri="{BB962C8B-B14F-4D97-AF65-F5344CB8AC3E}">
        <p14:creationId xmlns:p14="http://schemas.microsoft.com/office/powerpoint/2010/main" val="181448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9E636-120B-4AE4-B4D2-808AA136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demo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FF666-0DAA-4C0F-9FF4-8640D57EEA81}"/>
              </a:ext>
            </a:extLst>
          </p:cNvPr>
          <p:cNvSpPr txBox="1"/>
          <p:nvPr/>
        </p:nvSpPr>
        <p:spPr>
          <a:xfrm>
            <a:off x="1722267" y="2041864"/>
            <a:ext cx="6467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Find an appraiser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Members testimonials/videos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Job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etc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7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6113&quot;&gt;&lt;property id=&quot;20148&quot; value=&quot;5&quot;/&gt;&lt;property id=&quot;20300&quot; value=&quot;Slide 1&quot;/&gt;&lt;property id=&quot;20307&quot; value=&quot;587&quot;/&gt;&lt;/object&gt;&lt;object type=&quot;3&quot; unique_id=&quot;16114&quot;&gt;&lt;property id=&quot;20148&quot; value=&quot;5&quot;/&gt;&lt;property id=&quot;20300&quot; value=&quot;Slide 2 - &amp;quot;Your Presenters&amp;quot;&quot;/&gt;&lt;property id=&quot;20307&quot; value=&quot;506&quot;/&gt;&lt;/object&gt;&lt;object type=&quot;3&quot; unique_id=&quot;16115&quot;&gt;&lt;property id=&quot;20148&quot; value=&quot;5&quot;/&gt;&lt;property id=&quot;20300&quot; value=&quot;Slide 3 - &amp;quot;AIC 101 - Overview&amp;quot;&quot;/&gt;&lt;property id=&quot;20307&quot; value=&quot;507&quot;/&gt;&lt;/object&gt;&lt;object type=&quot;3&quot; unique_id=&quot;16116&quot;&gt;&lt;property id=&quot;20148&quot; value=&quot;5&quot;/&gt;&lt;property id=&quot;20300&quot; value=&quot;Slide 4 - &amp;quot;About AIC&amp;quot;&quot;/&gt;&lt;property id=&quot;20307&quot; value=&quot;508&quot;/&gt;&lt;/object&gt;&lt;object type=&quot;3&quot; unique_id=&quot;16117&quot;&gt;&lt;property id=&quot;20148&quot; value=&quot;5&quot;/&gt;&lt;property id=&quot;20300&quot; value=&quot;Slide 10&quot;/&gt;&lt;property id=&quot;20307&quot; value=&quot;509&quot;/&gt;&lt;/object&gt;&lt;object type=&quot;3&quot; unique_id=&quot;16118&quot;&gt;&lt;property id=&quot;20148&quot; value=&quot;5&quot;/&gt;&lt;property id=&quot;20300&quot; value=&quot;Slide 9 - &amp;quot;Meet our Members&amp;quot;&quot;/&gt;&lt;property id=&quot;20307&quot; value=&quot;510&quot;/&gt;&lt;/object&gt;&lt;object type=&quot;3&quot; unique_id=&quot;16119&quot;&gt;&lt;property id=&quot;20148&quot; value=&quot;5&quot;/&gt;&lt;property id=&quot;20300&quot; value=&quot;Slide 7 - &amp;quot;When are appraisers engaged?&amp;quot;&quot;/&gt;&lt;property id=&quot;20307&quot; value=&quot;511&quot;/&gt;&lt;/object&gt;&lt;object type=&quot;3&quot; unique_id=&quot;16120&quot;&gt;&lt;property id=&quot;20148&quot; value=&quot;5&quot;/&gt;&lt;property id=&quot;20300&quot; value=&quot;Slide 8 - &amp;quot;What career paths are open to AIC-designated appraisers?&amp;quot;&quot;/&gt;&lt;property id=&quot;20307&quot; value=&quot;512&quot;/&gt;&lt;/object&gt;&lt;object type=&quot;3&quot; unique_id=&quot;16121&quot;&gt;&lt;property id=&quot;20148&quot; value=&quot;5&quot;/&gt;&lt;property id=&quot;20300&quot; value=&quot;Slide 11 - &amp;quot;Is there a demand for appraisers?&amp;quot;&quot;/&gt;&lt;property id=&quot;20307&quot; value=&quot;513&quot;/&gt;&lt;/object&gt;&lt;object type=&quot;3&quot; unique_id=&quot;16122&quot;&gt;&lt;property id=&quot;20148&quot; value=&quot;5&quot;/&gt;&lt;property id=&quot;20300&quot; value=&quot;Slide 12 - &amp;quot;What salary do appraisers make?&amp;quot;&quot;/&gt;&lt;property id=&quot;20307&quot; value=&quot;514&quot;/&gt;&lt;/object&gt;&lt;object type=&quot;3&quot; unique_id=&quot;16123&quot;&gt;&lt;property id=&quot;20148&quot; value=&quot;5&quot;/&gt;&lt;property id=&quot;20300&quot; value=&quot;Slide 13&quot;/&gt;&lt;property id=&quot;20307&quot; value=&quot;515&quot;/&gt;&lt;/object&gt;&lt;object type=&quot;3&quot; unique_id=&quot;16124&quot;&gt;&lt;property id=&quot;20148&quot; value=&quot;5&quot;/&gt;&lt;property id=&quot;20300&quot; value=&quot;Slide 14&quot;/&gt;&lt;property id=&quot;20307&quot; value=&quot;516&quot;/&gt;&lt;/object&gt;&lt;object type=&quot;3&quot; unique_id=&quot;16125&quot;&gt;&lt;property id=&quot;20148&quot; value=&quot;5&quot;/&gt;&lt;property id=&quot;20300&quot; value=&quot;Slide 16 - &amp;quot;Module 1&amp;quot;&quot;/&gt;&lt;property id=&quot;20307&quot; value=&quot;517&quot;/&gt;&lt;/object&gt;&lt;object type=&quot;3&quot; unique_id=&quot;16128&quot;&gt;&lt;property id=&quot;20148&quot; value=&quot;5&quot;/&gt;&lt;property id=&quot;20300&quot; value=&quot;Slide 17&quot;/&gt;&lt;property id=&quot;20307&quot; value=&quot;520&quot;/&gt;&lt;/object&gt;&lt;object type=&quot;3&quot; unique_id=&quot;16129&quot;&gt;&lt;property id=&quot;20148&quot; value=&quot;5&quot;/&gt;&lt;property id=&quot;20300&quot; value=&quot;Slide 18 - &amp;quot;First Step – Admission to Candidacy&amp;quot;&quot;/&gt;&lt;property id=&quot;20307&quot; value=&quot;521&quot;/&gt;&lt;/object&gt;&lt;object type=&quot;3&quot; unique_id=&quot;16130&quot;&gt;&lt;property id=&quot;20148&quot; value=&quot;5&quot;/&gt;&lt;property id=&quot;20300&quot; value=&quot;Slide 19 - &amp;quot;AIC’s Program of Study&amp;quot;&quot;/&gt;&lt;property id=&quot;20307&quot; value=&quot;522&quot;/&gt;&lt;/object&gt;&lt;object type=&quot;3&quot; unique_id=&quot;16131&quot;&gt;&lt;property id=&quot;20148&quot; value=&quot;5&quot;/&gt;&lt;property id=&quot;20300&quot; value=&quot;Slide 20&quot;/&gt;&lt;property id=&quot;20307&quot; value=&quot;523&quot;/&gt;&lt;/object&gt;&lt;object type=&quot;3&quot; unique_id=&quot;16132&quot;&gt;&lt;property id=&quot;20148&quot; value=&quot;5&quot;/&gt;&lt;property id=&quot;20300&quot; value=&quot;Slide 21 - &amp;quot;Accredited Appraiser Canadian Institute (AACI)&amp;quot;&quot;/&gt;&lt;property id=&quot;20307&quot; value=&quot;524&quot;/&gt;&lt;/object&gt;&lt;object type=&quot;3&quot; unique_id=&quot;16133&quot;&gt;&lt;property id=&quot;20148&quot; value=&quot;5&quot;/&gt;&lt;property id=&quot;20300&quot; value=&quot;Slide 22 - &amp;quot;The PGCV Option&amp;quot;&quot;/&gt;&lt;property id=&quot;20307&quot; value=&quot;525&quot;/&gt;&lt;/object&gt;&lt;object type=&quot;3&quot; unique_id=&quot;16134&quot;&gt;&lt;property id=&quot;20148&quot; value=&quot;5&quot;/&gt;&lt;property id=&quot;20300&quot; value=&quot;Slide 23&quot;/&gt;&lt;property id=&quot;20307&quot; value=&quot;526&quot;/&gt;&lt;/object&gt;&lt;object type=&quot;3&quot; unique_id=&quot;16135&quot;&gt;&lt;property id=&quot;20148&quot; value=&quot;5&quot;/&gt;&lt;property id=&quot;20300&quot; value=&quot;Slide 24&quot;/&gt;&lt;property id=&quot;20307&quot; value=&quot;527&quot;/&gt;&lt;/object&gt;&lt;object type=&quot;3&quot; unique_id=&quot;16136&quot;&gt;&lt;property id=&quot;20148&quot; value=&quot;5&quot;/&gt;&lt;property id=&quot;20300&quot; value=&quot;Slide 25 - &amp;quot;Experience - Overview&amp;quot;&quot;/&gt;&lt;property id=&quot;20307&quot; value=&quot;528&quot;/&gt;&lt;/object&gt;&lt;object type=&quot;3&quot; unique_id=&quot;16137&quot;&gt;&lt;property id=&quot;20148&quot; value=&quot;5&quot;/&gt;&lt;property id=&quot;20300&quot; value=&quot;Slide 26 - &amp;quot;Work Product Review&amp;quot;&quot;/&gt;&lt;property id=&quot;20307&quot; value=&quot;529&quot;/&gt;&lt;/object&gt;&lt;object type=&quot;3&quot; unique_id=&quot;16138&quot;&gt;&lt;property id=&quot;20148&quot; value=&quot;5&quot;/&gt;&lt;property id=&quot;20300&quot; value=&quot;Slide 27 - &amp;quot;What are some examples of work products that can be submitted?&amp;quot;&quot;/&gt;&lt;property id=&quot;20307&quot; value=&quot;530&quot;/&gt;&lt;/object&gt;&lt;object type=&quot;3&quot; unique_id=&quot;16139&quot;&gt;&lt;property id=&quot;20148&quot; value=&quot;5&quot;/&gt;&lt;property id=&quot;20300&quot; value=&quot;Slide 28 - &amp;quot;What are the timelines for submission?&amp;quot;&quot;/&gt;&lt;property id=&quot;20307&quot; value=&quot;531&quot;/&gt;&lt;/object&gt;&lt;object type=&quot;3&quot; unique_id=&quot;16140&quot;&gt;&lt;property id=&quot;20148&quot; value=&quot;5&quot;/&gt;&lt;property id=&quot;20300&quot; value=&quot;Slide 29 - &amp;quot;Applied Experience Program (AEP)&amp;quot;&quot;/&gt;&lt;property id=&quot;20307&quot; value=&quot;532&quot;/&gt;&lt;/object&gt;&lt;object type=&quot;3&quot; unique_id=&quot;16141&quot;&gt;&lt;property id=&quot;20148&quot; value=&quot;5&quot;/&gt;&lt;property id=&quot;20300&quot; value=&quot;Slide 30 - &amp;quot;What are the First Principles of Value?&amp;quot;&quot;/&gt;&lt;property id=&quot;20307&quot; value=&quot;533&quot;/&gt;&lt;/object&gt;&lt;object type=&quot;3&quot; unique_id=&quot;16142&quot;&gt;&lt;property id=&quot;20148&quot; value=&quot;5&quot;/&gt;&lt;property id=&quot;20300&quot; value=&quot;Slide 31 - &amp;quot;How Candidates Learn First Principles&amp;quot;&quot;/&gt;&lt;property id=&quot;20307&quot; value=&quot;534&quot;/&gt;&lt;/object&gt;&lt;object type=&quot;3&quot; unique_id=&quot;16143&quot;&gt;&lt;property id=&quot;20148&quot; value=&quot;5&quot;/&gt;&lt;property id=&quot;20300&quot; value=&quot;Slide 32 - &amp;quot;What competencies do successful appraisers have?&amp;quot;&quot;/&gt;&lt;property id=&quot;20307&quot; value=&quot;535&quot;/&gt;&lt;/object&gt;&lt;object type=&quot;3&quot; unique_id=&quot;16144&quot;&gt;&lt;property id=&quot;20148&quot; value=&quot;5&quot;/&gt;&lt;property id=&quot;20300&quot; value=&quot;Slide 33 - &amp;quot;How Candidates Learn Competencies&amp;quot;&quot;/&gt;&lt;property id=&quot;20307&quot; value=&quot;536&quot;/&gt;&lt;/object&gt;&lt;object type=&quot;3&quot; unique_id=&quot;16145&quot;&gt;&lt;property id=&quot;20148&quot; value=&quot;5&quot;/&gt;&lt;property id=&quot;20300&quot; value=&quot;Slide 34&quot;/&gt;&lt;property id=&quot;20307&quot; value=&quot;537&quot;/&gt;&lt;/object&gt;&lt;object type=&quot;3&quot; unique_id=&quot;16146&quot;&gt;&lt;property id=&quot;20148&quot; value=&quot;5&quot;/&gt;&lt;property id=&quot;20300&quot; value=&quot;Slide 35 - &amp;quot;Tracking your Experience&amp;quot;&quot;/&gt;&lt;property id=&quot;20307&quot; value=&quot;538&quot;/&gt;&lt;/object&gt;&lt;object type=&quot;3&quot; unique_id=&quot;16147&quot;&gt;&lt;property id=&quot;20148&quot; value=&quot;5&quot;/&gt;&lt;property id=&quot;20300&quot; value=&quot;Slide 36 - &amp;quot;How to be a successful Candidate? &amp;quot;&quot;/&gt;&lt;property id=&quot;20307&quot; value=&quot;539&quot;/&gt;&lt;/object&gt;&lt;object type=&quot;3&quot; unique_id=&quot;16148&quot;&gt;&lt;property id=&quot;20148&quot; value=&quot;5&quot;/&gt;&lt;property id=&quot;20300&quot; value=&quot;Slide 37 - &amp;quot;Exam Eligibility&amp;quot;&quot;/&gt;&lt;property id=&quot;20307&quot; value=&quot;540&quot;/&gt;&lt;/object&gt;&lt;object type=&quot;3&quot; unique_id=&quot;16149&quot;&gt;&lt;property id=&quot;20148&quot; value=&quot;5&quot;/&gt;&lt;property id=&quot;20300&quot; value=&quot;Slide 38&quot;/&gt;&lt;property id=&quot;20307&quot; value=&quot;541&quot;/&gt;&lt;/object&gt;&lt;object type=&quot;3&quot; unique_id=&quot;16150&quot;&gt;&lt;property id=&quot;20148&quot; value=&quot;5&quot;/&gt;&lt;property id=&quot;20300&quot; value=&quot;Slide 39&quot;/&gt;&lt;property id=&quot;20307&quot; value=&quot;542&quot;/&gt;&lt;/object&gt;&lt;object type=&quot;3&quot; unique_id=&quot;16151&quot;&gt;&lt;property id=&quot;20148&quot; value=&quot;5&quot;/&gt;&lt;property id=&quot;20300&quot; value=&quot;Slide 40&quot;/&gt;&lt;property id=&quot;20307&quot; value=&quot;543&quot;/&gt;&lt;/object&gt;&lt;object type=&quot;3&quot; unique_id=&quot;16152&quot;&gt;&lt;property id=&quot;20148&quot; value=&quot;5&quot;/&gt;&lt;property id=&quot;20300&quot; value=&quot;Slide 41 - &amp;quot;Resources are online to help!&amp;quot;&quot;/&gt;&lt;property id=&quot;20307&quot; value=&quot;544&quot;/&gt;&lt;/object&gt;&lt;object type=&quot;3&quot; unique_id=&quot;16153&quot;&gt;&lt;property id=&quot;20148&quot; value=&quot;5&quot;/&gt;&lt;property id=&quot;20300&quot; value=&quot;Slide 42&quot;/&gt;&lt;property id=&quot;20307&quot; value=&quot;545&quot;/&gt;&lt;/object&gt;&lt;object type=&quot;3&quot; unique_id=&quot;16154&quot;&gt;&lt;property id=&quot;20148&quot; value=&quot;5&quot;/&gt;&lt;property id=&quot;20300&quot; value=&quot;Slide 43&quot;/&gt;&lt;property id=&quot;20307&quot; value=&quot;546&quot;/&gt;&lt;/object&gt;&lt;object type=&quot;3&quot; unique_id=&quot;16155&quot;&gt;&lt;property id=&quot;20148&quot; value=&quot;5&quot;/&gt;&lt;property id=&quot;20300&quot; value=&quot;Slide 44 - &amp;quot;AIC Principles  of Conduct  &amp;quot;&quot;/&gt;&lt;property id=&quot;20307&quot; value=&quot;547&quot;/&gt;&lt;/object&gt;&lt;object type=&quot;3&quot; unique_id=&quot;16156&quot;&gt;&lt;property id=&quot;20148&quot; value=&quot;5&quot;/&gt;&lt;property id=&quot;20300&quot; value=&quot;Slide 45 - &amp;quot;Module 2&amp;quot;&quot;/&gt;&lt;property id=&quot;20307&quot; value=&quot;548&quot;/&gt;&lt;/object&gt;&lt;object type=&quot;3&quot; unique_id=&quot;16157&quot;&gt;&lt;property id=&quot;20148&quot; value=&quot;5&quot;/&gt;&lt;property id=&quot;20300&quot; value=&quot;Slide 46 - &amp;quot;Standards of Professional Practice&amp;quot;&quot;/&gt;&lt;property id=&quot;20307&quot; value=&quot;549&quot;/&gt;&lt;/object&gt;&lt;object type=&quot;3&quot; unique_id=&quot;16158&quot;&gt;&lt;property id=&quot;20148&quot; value=&quot;5&quot;/&gt;&lt;property id=&quot;20300&quot; value=&quot;Slide 47 - &amp;quot;Code of Conduct&amp;quot;&quot;/&gt;&lt;property id=&quot;20307&quot; value=&quot;550&quot;/&gt;&lt;/object&gt;&lt;object type=&quot;3&quot; unique_id=&quot;16159&quot;&gt;&lt;property id=&quot;20148&quot; value=&quot;5&quot;/&gt;&lt;property id=&quot;20300&quot; value=&quot;Slide 48&quot;/&gt;&lt;property id=&quot;20307&quot; value=&quot;551&quot;/&gt;&lt;/object&gt;&lt;object type=&quot;3&quot; unique_id=&quot;16160&quot;&gt;&lt;property id=&quot;20148&quot; value=&quot;5&quot;/&gt;&lt;property id=&quot;20300&quot; value=&quot;Slide 50 - &amp;quot;Standards of Professional Appraisal Practice&amp;quot;&quot;/&gt;&lt;property id=&quot;20307&quot; value=&quot;552&quot;/&gt;&lt;/object&gt;&lt;object type=&quot;3&quot; unique_id=&quot;16161&quot;&gt;&lt;property id=&quot;20148&quot; value=&quot;5&quot;/&gt;&lt;property id=&quot;20300&quot; value=&quot;Slide 49&quot;/&gt;&lt;property id=&quot;20307&quot; value=&quot;553&quot;/&gt;&lt;/object&gt;&lt;object type=&quot;3&quot; unique_id=&quot;16162&quot;&gt;&lt;property id=&quot;20148&quot; value=&quot;5&quot;/&gt;&lt;property id=&quot;20300&quot; value=&quot;Slide 63 - &amp;quot;Definitions in Bylaws AIC Member Categories&amp;quot;&quot;/&gt;&lt;property id=&quot;20307&quot; value=&quot;554&quot;/&gt;&lt;/object&gt;&lt;object type=&quot;3&quot; unique_id=&quot;16164&quot;&gt;&lt;property id=&quot;20148&quot; value=&quot;5&quot;/&gt;&lt;property id=&quot;20300&quot; value=&quot;Slide 51 - &amp;quot;CUSPAP Ethics Standard Rules&amp;quot;&quot;/&gt;&lt;property id=&quot;20307&quot; value=&quot;556&quot;/&gt;&lt;/object&gt;&lt;object type=&quot;3&quot; unique_id=&quot;16165&quot;&gt;&lt;property id=&quot;20148&quot; value=&quot;5&quot;/&gt;&lt;property id=&quot;20300&quot; value=&quot;Slide 52 - &amp;quot;CUSPAP  Real Property Appraisal&amp;quot;&quot;/&gt;&lt;property id=&quot;20307&quot; value=&quot;557&quot;/&gt;&lt;/object&gt;&lt;object type=&quot;3&quot; unique_id=&quot;16166&quot;&gt;&lt;property id=&quot;20148&quot; value=&quot;5&quot;/&gt;&lt;property id=&quot;20300&quot; value=&quot;Slide 53&quot;/&gt;&lt;property id=&quot;20307&quot; value=&quot;558&quot;/&gt;&lt;/object&gt;&lt;object type=&quot;3&quot; unique_id=&quot;16169&quot;&gt;&lt;property id=&quot;20148&quot; value=&quot;5&quot;/&gt;&lt;property id=&quot;20300&quot; value=&quot;Slide 57 - &amp;quot;CUSPAP  Review Standard Rules &amp;quot;&quot;/&gt;&lt;property id=&quot;20307&quot; value=&quot;561&quot;/&gt;&lt;/object&gt;&lt;object type=&quot;3&quot; unique_id=&quot;16170&quot;&gt;&lt;property id=&quot;20148&quot; value=&quot;5&quot;/&gt;&lt;property id=&quot;20300&quot; value=&quot;Slide 58 - &amp;quot;CUSPAP  Consulting Standard Rules &amp;quot;&quot;/&gt;&lt;property id=&quot;20307&quot; value=&quot;562&quot;/&gt;&lt;/object&gt;&lt;object type=&quot;3&quot; unique_id=&quot;16171&quot;&gt;&lt;property id=&quot;20148&quot; value=&quot;5&quot;/&gt;&lt;property id=&quot;20300&quot; value=&quot;Slide 59 - &amp;quot;CUSPAP  Reserve Fund Study Standard Rules &amp;quot;&quot;/&gt;&lt;property id=&quot;20307&quot; value=&quot;563&quot;/&gt;&lt;/object&gt;&lt;object type=&quot;3&quot; unique_id=&quot;16172&quot;&gt;&lt;property id=&quot;20148&quot; value=&quot;5&quot;/&gt;&lt;property id=&quot;20300&quot; value=&quot;Slide 60 - &amp;quot;CUSPAP  Machinery &amp;amp; Equipment Appraisal Standard Rules &amp;quot;&quot;/&gt;&lt;property id=&quot;20307&quot; value=&quot;564&quot;/&gt;&lt;/object&gt;&lt;object type=&quot;3&quot; unique_id=&quot;16173&quot;&gt;&lt;property id=&quot;20148&quot; value=&quot;5&quot;/&gt;&lt;property id=&quot;20300&quot; value=&quot;Slide 62 - &amp;quot;AIC Consolidated Regulations&amp;quot;&quot;/&gt;&lt;property id=&quot;20307&quot; value=&quot;565&quot;/&gt;&lt;/object&gt;&lt;object type=&quot;3&quot; unique_id=&quot;16174&quot;&gt;&lt;property id=&quot;20148&quot; value=&quot;5&quot;/&gt;&lt;property id=&quot;20300&quot; value=&quot;Slide 64 - &amp;quot;AIC Bylaws&amp;quot;&quot;/&gt;&lt;property id=&quot;20307&quot; value=&quot;566&quot;/&gt;&lt;/object&gt;&lt;object type=&quot;3&quot; unique_id=&quot;16175&quot;&gt;&lt;property id=&quot;20148&quot; value=&quot;5&quot;/&gt;&lt;property id=&quot;20300&quot; value=&quot;Slide 65 - &amp;quot;Working as an AIC Member&amp;quot;&quot;/&gt;&lt;property id=&quot;20307&quot; value=&quot;567&quot;/&gt;&lt;/object&gt;&lt;object type=&quot;3&quot; unique_id=&quot;16176&quot;&gt;&lt;property id=&quot;20148&quot; value=&quot;5&quot;/&gt;&lt;property id=&quot;20300&quot; value=&quot;Slide 66 - &amp;quot;Working as an AIC Member&amp;quot;&quot;/&gt;&lt;property id=&quot;20307&quot; value=&quot;568&quot;/&gt;&lt;/object&gt;&lt;object type=&quot;3&quot; unique_id=&quot;16177&quot;&gt;&lt;property id=&quot;20148&quot; value=&quot;5&quot;/&gt;&lt;property id=&quot;20300&quot; value=&quot;Slide 67 - &amp;quot;Working as an AIC Member&amp;quot;&quot;/&gt;&lt;property id=&quot;20307&quot; value=&quot;569&quot;/&gt;&lt;/object&gt;&lt;object type=&quot;3&quot; unique_id=&quot;16178&quot;&gt;&lt;property id=&quot;20148&quot; value=&quot;5&quot;/&gt;&lt;property id=&quot;20300&quot; value=&quot;Slide 69&quot;/&gt;&lt;property id=&quot;20307&quot; value=&quot;570&quot;/&gt;&lt;/object&gt;&lt;object type=&quot;3&quot; unique_id=&quot;16179&quot;&gt;&lt;property id=&quot;20148&quot; value=&quot;5&quot;/&gt;&lt;property id=&quot;20300&quot; value=&quot;Slide 70&quot;/&gt;&lt;property id=&quot;20307&quot; value=&quot;571&quot;/&gt;&lt;/object&gt;&lt;object type=&quot;3&quot; unique_id=&quot;16180&quot;&gt;&lt;property id=&quot;20148&quot; value=&quot;5&quot;/&gt;&lt;property id=&quot;20300&quot; value=&quot;Slide 71&quot;/&gt;&lt;property id=&quot;20307&quot; value=&quot;572&quot;/&gt;&lt;/object&gt;&lt;object type=&quot;3&quot; unique_id=&quot;16181&quot;&gt;&lt;property id=&quot;20148&quot; value=&quot;5&quot;/&gt;&lt;property id=&quot;20300&quot; value=&quot;Slide 72&quot;/&gt;&lt;property id=&quot;20307&quot; value=&quot;573&quot;/&gt;&lt;/object&gt;&lt;object type=&quot;3&quot; unique_id=&quot;16182&quot;&gt;&lt;property id=&quot;20148&quot; value=&quot;5&quot;/&gt;&lt;property id=&quot;20300&quot; value=&quot;Slide 73 - &amp;quot;Professional Practice Providing Advice to AIC Members&amp;quot;&quot;/&gt;&lt;property id=&quot;20307&quot; value=&quot;574&quot;/&gt;&lt;/object&gt;&lt;object type=&quot;3&quot; unique_id=&quot;16183&quot;&gt;&lt;property id=&quot;20148&quot; value=&quot;5&quot;/&gt;&lt;property id=&quot;20300&quot; value=&quot;Slide 74 - &amp;quot;Complaint Resolution Process&amp;quot;&quot;/&gt;&lt;property id=&quot;20307&quot; value=&quot;575&quot;/&gt;&lt;/object&gt;&lt;object type=&quot;3&quot; unique_id=&quot;16184&quot;&gt;&lt;property id=&quot;20148&quot; value=&quot;5&quot;/&gt;&lt;property id=&quot;20300&quot; value=&quot;Slide 75&quot;/&gt;&lt;property id=&quot;20307&quot; value=&quot;576&quot;/&gt;&lt;/object&gt;&lt;object type=&quot;3&quot; unique_id=&quot;16185&quot;&gt;&lt;property id=&quot;20148&quot; value=&quot;5&quot;/&gt;&lt;property id=&quot;20300&quot; value=&quot;Slide 76 - &amp;quot;Next Steps&amp;quot;&quot;/&gt;&lt;property id=&quot;20307&quot; value=&quot;577&quot;/&gt;&lt;/object&gt;&lt;object type=&quot;3&quot; unique_id=&quot;16186&quot;&gt;&lt;property id=&quot;20148&quot; value=&quot;5&quot;/&gt;&lt;property id=&quot;20300&quot; value=&quot;Slide 77 - &amp;quot;We’re Here to Help&amp;quot;&quot;/&gt;&lt;property id=&quot;20307&quot; value=&quot;578&quot;/&gt;&lt;/object&gt;&lt;object type=&quot;3&quot; unique_id=&quot;16187&quot;&gt;&lt;property id=&quot;20148&quot; value=&quot;5&quot;/&gt;&lt;property id=&quot;20300&quot; value=&quot;Slide 78 - &amp;quot;The AIC National Board –  Working on your Behalf &amp;quot;&quot;/&gt;&lt;property id=&quot;20307&quot; value=&quot;579&quot;/&gt;&lt;/object&gt;&lt;object type=&quot;3&quot; unique_id=&quot;16188&quot;&gt;&lt;property id=&quot;20148&quot; value=&quot;5&quot;/&gt;&lt;property id=&quot;20300&quot; value=&quot;Slide 79 - &amp;quot;National Staff- Always Available to Help&amp;quot;&quot;/&gt;&lt;property id=&quot;20307&quot; value=&quot;580&quot;/&gt;&lt;/object&gt;&lt;object type=&quot;3&quot; unique_id=&quot;16189&quot;&gt;&lt;property id=&quot;20148&quot; value=&quot;5&quot;/&gt;&lt;property id=&quot;20300&quot; value=&quot;Slide 80 - &amp;quot;The Annual Costs&amp;quot;&quot;/&gt;&lt;property id=&quot;20307&quot; value=&quot;581&quot;/&gt;&lt;/object&gt;&lt;object type=&quot;3&quot; unique_id=&quot;16190&quot;&gt;&lt;property id=&quot;20148&quot; value=&quot;5&quot;/&gt;&lt;property id=&quot;20300&quot; value=&quot;Slide 81 - &amp;quot;Leverage the Benefits of Being an AIC Member&amp;quot;&quot;/&gt;&lt;property id=&quot;20307&quot; value=&quot;582&quot;/&gt;&lt;/object&gt;&lt;object type=&quot;3&quot; unique_id=&quot;16191&quot;&gt;&lt;property id=&quot;20148&quot; value=&quot;5&quot;/&gt;&lt;property id=&quot;20300&quot; value=&quot;Slide 82 - &amp;quot;Consider Volunteer Opportunities&amp;quot;&quot;/&gt;&lt;property id=&quot;20307&quot; value=&quot;583&quot;/&gt;&lt;/object&gt;&lt;object type=&quot;3&quot; unique_id=&quot;16192&quot;&gt;&lt;property id=&quot;20148&quot; value=&quot;5&quot;/&gt;&lt;property id=&quot;20300&quot; value=&quot;Slide 83 - &amp;quot;Get Connected!&amp;quot;&quot;/&gt;&lt;property id=&quot;20307&quot; value=&quot;584&quot;/&gt;&lt;/object&gt;&lt;object type=&quot;3&quot; unique_id=&quot;16193&quot;&gt;&lt;property id=&quot;20148&quot; value=&quot;5&quot;/&gt;&lt;property id=&quot;20300&quot; value=&quot;Slide 84&quot;/&gt;&lt;property id=&quot;20307&quot; value=&quot;585&quot;/&gt;&lt;/object&gt;&lt;object type=&quot;3&quot; unique_id=&quot;16544&quot;&gt;&lt;property id=&quot;20148&quot; value=&quot;5&quot;/&gt;&lt;property id=&quot;20300&quot; value=&quot;Slide 5 - &amp;quot; &amp;quot;&quot;/&gt;&lt;property id=&quot;20307&quot; value=&quot;588&quot;/&gt;&lt;/object&gt;&lt;object type=&quot;3&quot; unique_id=&quot;16545&quot;&gt;&lt;property id=&quot;20148&quot; value=&quot;5&quot;/&gt;&lt;property id=&quot;20300&quot; value=&quot;Slide 6 - &amp;quot;Membership Categories&amp;quot;&quot;/&gt;&lt;property id=&quot;20307&quot; value=&quot;589&quot;/&gt;&lt;/object&gt;&lt;object type=&quot;3&quot; unique_id=&quot;16796&quot;&gt;&lt;property id=&quot;20148&quot; value=&quot;5&quot;/&gt;&lt;property id=&quot;20300&quot; value=&quot;Slide 15 - &amp;quot;What Do You Need To Be Designated?&amp;quot;&quot;/&gt;&lt;property id=&quot;20307&quot; value=&quot;590&quot;/&gt;&lt;/object&gt;&lt;object type=&quot;3&quot; unique_id=&quot;17296&quot;&gt;&lt;property id=&quot;20148&quot; value=&quot;5&quot;/&gt;&lt;property id=&quot;20300&quot; value=&quot;Slide 54&quot;/&gt;&lt;property id=&quot;20307&quot; value=&quot;591&quot;/&gt;&lt;/object&gt;&lt;object type=&quot;3&quot; unique_id=&quot;17297&quot;&gt;&lt;property id=&quot;20148&quot; value=&quot;5&quot;/&gt;&lt;property id=&quot;20300&quot; value=&quot;Slide 55&quot;/&gt;&lt;property id=&quot;20307&quot; value=&quot;593&quot;/&gt;&lt;/object&gt;&lt;object type=&quot;3&quot; unique_id=&quot;17298&quot;&gt;&lt;property id=&quot;20148&quot; value=&quot;5&quot;/&gt;&lt;property id=&quot;20300&quot; value=&quot;Slide 61 - &amp;quot;CUSPAP  Mass Appraisal Rules &amp;quot;&quot;/&gt;&lt;property id=&quot;20307&quot; value=&quot;594&quot;/&gt;&lt;/object&gt;&lt;object type=&quot;3&quot; unique_id=&quot;17807&quot;&gt;&lt;property id=&quot;20148&quot; value=&quot;5&quot;/&gt;&lt;property id=&quot;20300&quot; value=&quot;Slide 68 - &amp;quot;Professional Tools&amp;quot;&quot;/&gt;&lt;property id=&quot;20307&quot; value=&quot;595&quot;/&gt;&lt;/object&gt;&lt;object type=&quot;3&quot; unique_id=&quot;18149&quot;&gt;&lt;property id=&quot;20148&quot; value=&quot;5&quot;/&gt;&lt;property id=&quot;20300&quot; value=&quot;Slide 56&quot;/&gt;&lt;property id=&quot;20307&quot; value=&quot;596&quot;/&gt;&lt;/object&gt;&lt;/object&gt;&lt;object type=&quot;8&quot; unique_id=&quot;102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23464</TotalTime>
  <Words>3750</Words>
  <Application>Microsoft Office PowerPoint</Application>
  <PresentationFormat>On-screen Show (4:3)</PresentationFormat>
  <Paragraphs>594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Oxygen</vt:lpstr>
      <vt:lpstr>Times New Roman</vt:lpstr>
      <vt:lpstr>Wingdings</vt:lpstr>
      <vt:lpstr>Office Theme</vt:lpstr>
      <vt:lpstr>PowerPoint Presentation</vt:lpstr>
      <vt:lpstr>Your Presenters</vt:lpstr>
      <vt:lpstr>AIC 101 - Overview</vt:lpstr>
      <vt:lpstr>About AIC</vt:lpstr>
      <vt:lpstr> </vt:lpstr>
      <vt:lpstr>Membership Categories</vt:lpstr>
      <vt:lpstr>When are appraisers engaged?</vt:lpstr>
      <vt:lpstr>What career paths are open to AIC-designated appraisers?</vt:lpstr>
      <vt:lpstr>Navigation demo</vt:lpstr>
      <vt:lpstr>Is there a demand for appraisers?</vt:lpstr>
      <vt:lpstr>How much do appraisers make?</vt:lpstr>
      <vt:lpstr>PowerPoint Presentation</vt:lpstr>
      <vt:lpstr>PowerPoint Presentation</vt:lpstr>
      <vt:lpstr>PowerPoint Presentation</vt:lpstr>
      <vt:lpstr>Joining as a Candidate Member</vt:lpstr>
      <vt:lpstr>PowerPoint Presentation</vt:lpstr>
      <vt:lpstr>Steps on the Path to Designation</vt:lpstr>
      <vt:lpstr>PowerPoint Presentation</vt:lpstr>
      <vt:lpstr>Accredited Appraiser Canadian Institute (AACI)</vt:lpstr>
      <vt:lpstr>PowerPoint Presentation</vt:lpstr>
      <vt:lpstr>The PGCV Option</vt:lpstr>
      <vt:lpstr>PowerPoint Presentation</vt:lpstr>
      <vt:lpstr>Experience Requirements</vt:lpstr>
      <vt:lpstr>Work Product Review</vt:lpstr>
      <vt:lpstr>First Principles and Competencies</vt:lpstr>
      <vt:lpstr>First Principles of Value</vt:lpstr>
      <vt:lpstr>Competency Requirements</vt:lpstr>
      <vt:lpstr>Applied Experience Program (AEP)</vt:lpstr>
      <vt:lpstr>PowerPoint Presentation</vt:lpstr>
      <vt:lpstr>How to be a successful Candidate? </vt:lpstr>
      <vt:lpstr>Applied Experience Exam Eligibility</vt:lpstr>
      <vt:lpstr>PowerPoint Presentation</vt:lpstr>
      <vt:lpstr>PowerPoint Presentation</vt:lpstr>
      <vt:lpstr>Portal Walkthrough</vt:lpstr>
      <vt:lpstr>PowerPoint Presentation</vt:lpstr>
      <vt:lpstr>PowerPoint Presentation</vt:lpstr>
      <vt:lpstr>Professional Practice  </vt:lpstr>
      <vt:lpstr>Guiding Documents</vt:lpstr>
      <vt:lpstr>CUSPAP Standards</vt:lpstr>
      <vt:lpstr>PowerPoint Presentation</vt:lpstr>
      <vt:lpstr>Working as an AIC Member</vt:lpstr>
      <vt:lpstr>PowerPoint Presentation</vt:lpstr>
      <vt:lpstr>Professional Practice Resources</vt:lpstr>
      <vt:lpstr>PowerPoint Presentation</vt:lpstr>
      <vt:lpstr>Next Steps</vt:lpstr>
      <vt:lpstr>We’re Here to Help</vt:lpstr>
      <vt:lpstr>The Annual Costs</vt:lpstr>
      <vt:lpstr>Leverage the Benefits of Being an AIC Member</vt:lpstr>
      <vt:lpstr>Get Connected!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 van Breemen</dc:creator>
  <cp:lastModifiedBy>Kevin Collins</cp:lastModifiedBy>
  <cp:revision>400</cp:revision>
  <cp:lastPrinted>2016-11-08T14:17:14Z</cp:lastPrinted>
  <dcterms:created xsi:type="dcterms:W3CDTF">2013-05-18T21:01:38Z</dcterms:created>
  <dcterms:modified xsi:type="dcterms:W3CDTF">2022-12-01T14:58:49Z</dcterms:modified>
</cp:coreProperties>
</file>